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3" r:id="rId2"/>
    <p:sldId id="257" r:id="rId3"/>
    <p:sldId id="279" r:id="rId4"/>
    <p:sldId id="259" r:id="rId5"/>
    <p:sldId id="291" r:id="rId6"/>
    <p:sldId id="260" r:id="rId7"/>
    <p:sldId id="285" r:id="rId8"/>
    <p:sldId id="307" r:id="rId9"/>
    <p:sldId id="296" r:id="rId10"/>
    <p:sldId id="297" r:id="rId11"/>
    <p:sldId id="298" r:id="rId12"/>
    <p:sldId id="267" r:id="rId13"/>
    <p:sldId id="300" r:id="rId14"/>
    <p:sldId id="303" r:id="rId15"/>
    <p:sldId id="304" r:id="rId16"/>
    <p:sldId id="305" r:id="rId17"/>
    <p:sldId id="306" r:id="rId1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B69C0C2-2B00-41FC-8AFD-C4A805FDC8C2}">
          <p14:sldIdLst>
            <p14:sldId id="293"/>
            <p14:sldId id="257"/>
            <p14:sldId id="279"/>
            <p14:sldId id="259"/>
            <p14:sldId id="291"/>
            <p14:sldId id="260"/>
            <p14:sldId id="285"/>
            <p14:sldId id="307"/>
            <p14:sldId id="296"/>
            <p14:sldId id="297"/>
            <p14:sldId id="298"/>
            <p14:sldId id="267"/>
            <p14:sldId id="300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tza Barrios" initials="MB" lastIdx="2" clrIdx="0">
    <p:extLst>
      <p:ext uri="{19B8F6BF-5375-455C-9EA6-DF929625EA0E}">
        <p15:presenceInfo xmlns:p15="http://schemas.microsoft.com/office/powerpoint/2012/main" userId="ec410b71f9888b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B7D"/>
    <a:srgbClr val="2B7589"/>
    <a:srgbClr val="2D7A8F"/>
    <a:srgbClr val="B85808"/>
    <a:srgbClr val="603000"/>
    <a:srgbClr val="004C00"/>
    <a:srgbClr val="005000"/>
    <a:srgbClr val="006600"/>
    <a:srgbClr val="FF7C8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68" autoAdjust="0"/>
    <p:restoredTop sz="86177" autoAdjust="0"/>
  </p:normalViewPr>
  <p:slideViewPr>
    <p:cSldViewPr snapToGrid="0">
      <p:cViewPr varScale="1">
        <p:scale>
          <a:sx n="60" d="100"/>
          <a:sy n="60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5A40-05DF-48AB-A6B2-1D0FE1C8B010}" type="datetimeFigureOut">
              <a:rPr lang="en-GB" smtClean="0"/>
              <a:pPr/>
              <a:t>14/03/2015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1CEE-1D64-42DF-BC32-DC6295ECA8A3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66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478E-22BC-4594-987F-74293F72B2C7}" type="datetimeFigureOut">
              <a:rPr lang="es-VE" smtClean="0"/>
              <a:pPr/>
              <a:t>14-03-2015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51E2-6A80-47A9-AD16-176BFEE74492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0345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325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0323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4391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9730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7325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739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5538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7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4996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8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4343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18250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05420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28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15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17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1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4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5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3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8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02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8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6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6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86C87-80FC-47A1-8E33-7A1B82F49030}" type="datetimeFigureOut">
              <a:rPr lang="es-ES" smtClean="0"/>
              <a:pPr/>
              <a:t>14/03/2015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84A2-8D44-4AC3-88C7-76BC1F01CD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82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lidadparatodos.org.ve/web/wp-content/uploads/dscn3362-600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lidadparatodos.org.ve/web/wp-content/uploads/foto-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ncabezado campaña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9" y="755225"/>
            <a:ext cx="8229600" cy="323879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06056" y="4590480"/>
            <a:ext cx="7963786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Presentación del Reporte del </a:t>
            </a:r>
          </a:p>
          <a:p>
            <a:pPr algn="r" fontAlgn="base">
              <a:lnSpc>
                <a:spcPct val="150000"/>
              </a:lnSpc>
            </a:pP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OBSERVATORIO EDUCAPAÍS CERPE-UCAB</a:t>
            </a: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</a:p>
          <a:p>
            <a:pPr algn="r" fontAlgn="base">
              <a:lnSpc>
                <a:spcPct val="150000"/>
              </a:lnSpc>
            </a:pPr>
            <a:r>
              <a:rPr lang="es-VE" sz="1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Marzo </a:t>
            </a:r>
            <a:r>
              <a:rPr lang="es-VE" sz="16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0204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Alfabetización1 (Small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19" y="4830667"/>
            <a:ext cx="2506224" cy="1735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2" y="2622488"/>
            <a:ext cx="6561220" cy="1080337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670.000 </a:t>
            </a:r>
            <a:r>
              <a:rPr lang="es-VE" sz="2400" b="1" dirty="0"/>
              <a:t>jóvenes de 15 a 29 años solo han logrado  completar la escuela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primaria</a:t>
            </a:r>
            <a:r>
              <a:rPr lang="es-VE" sz="2400" b="1" dirty="0"/>
              <a:t>.  Y </a:t>
            </a:r>
            <a:r>
              <a:rPr lang="es-VE" sz="2400" b="1" dirty="0" smtClean="0"/>
              <a:t>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830.000</a:t>
            </a:r>
            <a:r>
              <a:rPr lang="es-VE" sz="2400" b="1" dirty="0" smtClean="0"/>
              <a:t> </a:t>
            </a:r>
            <a:r>
              <a:rPr lang="es-VE" sz="2400" b="1" dirty="0"/>
              <a:t>personas de 15 y más años que son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analfabetas</a:t>
            </a:r>
            <a:r>
              <a:rPr lang="es-VE" sz="2400" b="1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endParaRPr lang="es-VE" sz="2400" b="1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Imagen 11" descr="https://encrypted-tbn1.gstatic.com/images?q=tbn:ANd9GcQ6OcwrJSsxrUXMJvYE5QQZWBTE8LTBGEjCEiZY0quvJCWDx8I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" y="5938"/>
            <a:ext cx="2261235" cy="150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294740" y="296748"/>
            <a:ext cx="6560503" cy="1015663"/>
          </a:xfrm>
          <a:prstGeom prst="rect">
            <a:avLst/>
          </a:prstGeom>
          <a:solidFill>
            <a:srgbClr val="276B7D"/>
          </a:solidFill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VE" sz="3000" b="1" dirty="0" smtClean="0">
                <a:solidFill>
                  <a:schemeClr val="bg1"/>
                </a:solidFill>
              </a:rPr>
              <a:t>¿Y qué de la atención de las personas con escolaridad incompleta?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94740" y="1392946"/>
            <a:ext cx="6625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400" b="1" dirty="0" smtClean="0"/>
              <a:t>Preocupa el grupo de</a:t>
            </a:r>
            <a:r>
              <a:rPr lang="es-VE" sz="2400" dirty="0" smtClean="0"/>
              <a:t>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adolescentes y jóvenes </a:t>
            </a:r>
            <a:r>
              <a:rPr lang="es-VE" sz="2400" b="1" dirty="0" smtClean="0"/>
              <a:t>entre 12 y 17 años</a:t>
            </a:r>
            <a:r>
              <a:rPr lang="es-VE" sz="2400" dirty="0" smtClean="0"/>
              <a:t>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que han desertado</a:t>
            </a:r>
            <a:r>
              <a:rPr lang="es-VE" sz="2400" dirty="0" smtClean="0"/>
              <a:t>. </a:t>
            </a:r>
            <a:r>
              <a:rPr lang="es-VE" sz="2400" b="1" dirty="0" smtClean="0"/>
              <a:t>Son unos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700.000.</a:t>
            </a:r>
            <a:r>
              <a:rPr lang="es-VE" sz="2400" b="1" dirty="0" smtClean="0"/>
              <a:t> La tendencia al abandono es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mayor en los varones</a:t>
            </a:r>
            <a:r>
              <a:rPr lang="es-VE" sz="2400" b="1" dirty="0" smtClean="0"/>
              <a:t>.</a:t>
            </a:r>
            <a:endParaRPr lang="es-ES" sz="2400" b="1" dirty="0"/>
          </a:p>
        </p:txBody>
      </p:sp>
      <p:sp>
        <p:nvSpPr>
          <p:cNvPr id="10" name="Rectángulo 9"/>
          <p:cNvSpPr/>
          <p:nvPr/>
        </p:nvSpPr>
        <p:spPr>
          <a:xfrm>
            <a:off x="417095" y="3911435"/>
            <a:ext cx="8438148" cy="710622"/>
          </a:xfrm>
          <a:prstGeom prst="rect">
            <a:avLst/>
          </a:prstGeom>
          <a:solidFill>
            <a:srgbClr val="276B7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s-VE" sz="2400" dirty="0">
                <a:latin typeface="Franklin Gothic Demi Cond" panose="020B0706030402020204" pitchFamily="34" charset="0"/>
              </a:rPr>
              <a:t>¿Qué oportunidades tienen de reinsertarse al sistema educativo y ejercer su derecho a la educación?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9600" y="4729106"/>
            <a:ext cx="5438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400" b="1" dirty="0"/>
              <a:t>La capacidad actual de atención en los planteles (públicos y privados) y misiones (Robinson y Rivas) es de 532.386 personas con tendencia a disminuir. </a:t>
            </a:r>
            <a:r>
              <a:rPr lang="es-VE" sz="2400" b="1" dirty="0" smtClean="0"/>
              <a:t>       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¡¡¡¡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 todas luces, insuficiente!!!  </a:t>
            </a:r>
            <a:endParaRPr lang="es-VE" sz="24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758" y="2836510"/>
            <a:ext cx="8550443" cy="191195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Estudios de opinión revelan una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tendencia a la baja en la valoración sobre la calidad de los planteles</a:t>
            </a:r>
            <a:r>
              <a:rPr lang="es-VE" sz="2400" dirty="0" smtClean="0"/>
              <a:t> </a:t>
            </a:r>
            <a:r>
              <a:rPr lang="es-VE" sz="2400" b="1" dirty="0" smtClean="0"/>
              <a:t>(57% positivo en 2014 vs. 74% en 2009). Asociada a esta percepción están el rechazo o apoyo frente a los textos de la Colección Bicentenario y </a:t>
            </a:r>
            <a:r>
              <a:rPr lang="es-VE" sz="2400" b="1" dirty="0"/>
              <a:t>la creencia </a:t>
            </a:r>
            <a:r>
              <a:rPr lang="es-VE" sz="2400" b="1" dirty="0" smtClean="0"/>
              <a:t>de </a:t>
            </a:r>
            <a:r>
              <a:rPr lang="es-VE" sz="2400" b="1" dirty="0"/>
              <a:t>que </a:t>
            </a:r>
            <a:r>
              <a:rPr lang="es-VE" sz="2400" b="1" dirty="0" smtClean="0"/>
              <a:t>      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el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bachillerato no prepara adecuadamente</a:t>
            </a:r>
            <a:r>
              <a:rPr lang="es-VE" sz="2400" dirty="0"/>
              <a:t> </a:t>
            </a:r>
            <a:r>
              <a:rPr lang="es-VE" sz="2400" b="1" dirty="0"/>
              <a:t>para la vida o el empleo.</a:t>
            </a:r>
            <a:endParaRPr lang="es-VE" sz="2400" b="1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En general,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los jóvenes valoran bien la educación recibida</a:t>
            </a:r>
            <a:r>
              <a:rPr lang="es-VE" sz="2400" b="1" dirty="0" smtClean="0"/>
              <a:t> pero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señalan fallas</a:t>
            </a:r>
            <a:r>
              <a:rPr lang="es-VE" sz="2400" b="1" dirty="0" smtClean="0"/>
              <a:t>, con más frecuencia en la dotación del plantel, la educación en valores, ciudadana y sexual, la preparación preuniversitaria y en la formación o carencia de profesores.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758" y="366718"/>
            <a:ext cx="6705599" cy="1015663"/>
          </a:xfrm>
          <a:prstGeom prst="rect">
            <a:avLst/>
          </a:prstGeom>
          <a:solidFill>
            <a:srgbClr val="276B7D"/>
          </a:solidFill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VE" sz="3000" b="1" dirty="0" smtClean="0">
                <a:solidFill>
                  <a:schemeClr val="bg1"/>
                </a:solidFill>
              </a:rPr>
              <a:t>¿Es de calidad la educación que reciben nuestros niños, adolescentes y jóvenes?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8758" y="1572224"/>
            <a:ext cx="8566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400" b="1" dirty="0" smtClean="0"/>
              <a:t>La consulta realizada por el Ministerio de Educación en 2014 no se orientó a evaluar la calidad. El informe recoge más de 100 recomendaciones de mejora: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es mucho lo que se necesita hacer.</a:t>
            </a:r>
            <a:endParaRPr lang="es-ES" sz="24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9" name="Imagen 8" descr="DSCN3362-600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8" y="35142"/>
            <a:ext cx="2149641" cy="1488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6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9788" y="128175"/>
            <a:ext cx="8496944" cy="8160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000" dirty="0" smtClean="0">
                <a:solidFill>
                  <a:schemeClr val="accent5">
                    <a:lumMod val="75000"/>
                  </a:schemeClr>
                </a:solidFill>
              </a:rPr>
              <a:t>Necesitamos…</a:t>
            </a:r>
            <a:endParaRPr lang="es-V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8" y="831905"/>
            <a:ext cx="8496944" cy="3816424"/>
          </a:xfrm>
        </p:spPr>
        <p:txBody>
          <a:bodyPr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F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ormar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con calidad 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todos: como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personas, ciudadanos y productores. </a:t>
            </a:r>
            <a:endParaRPr lang="es-VE" sz="2400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s-VE" sz="2400" b="1" dirty="0" smtClean="0"/>
              <a:t>Se </a:t>
            </a:r>
            <a:r>
              <a:rPr lang="es-VE" sz="2400" b="1" dirty="0"/>
              <a:t>trata de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educar para humanizar</a:t>
            </a:r>
            <a:r>
              <a:rPr lang="es-VE" sz="2400" b="1" dirty="0"/>
              <a:t>, potenciando el desarrollo </a:t>
            </a:r>
            <a:r>
              <a:rPr lang="es-VE" sz="2400" b="1" dirty="0" smtClean="0"/>
              <a:t>integral; </a:t>
            </a:r>
            <a:r>
              <a:rPr lang="es-VE" sz="2400" b="1" dirty="0"/>
              <a:t>de educar personas capaces de construir sociedades, economías y organizaciones políticas que no estén cimentadas en la negación y opresión de los </a:t>
            </a:r>
            <a:r>
              <a:rPr lang="es-VE" sz="2400" b="1" dirty="0" smtClean="0"/>
              <a:t>otros.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En definitiva: formar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personas competentes, conscientes, compasivas y comprometidas en el respeto a la vida, la justicia y la paz. </a:t>
            </a:r>
            <a:endParaRPr lang="es-VE" sz="2400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s-VE" sz="2600" dirty="0" smtClean="0">
                <a:latin typeface="Franklin Gothic Demi Cond" panose="020B0706030402020204" pitchFamily="34" charset="0"/>
              </a:rPr>
              <a:t>¿</a:t>
            </a:r>
            <a:r>
              <a:rPr lang="es-VE" sz="2600" dirty="0">
                <a:latin typeface="Franklin Gothic Demi Cond" panose="020B0706030402020204" pitchFamily="34" charset="0"/>
              </a:rPr>
              <a:t>Lo estamos logrando en nuestras instituciones educativas?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s-VE" sz="20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0" y="4234461"/>
            <a:ext cx="9144000" cy="26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758" y="3162390"/>
            <a:ext cx="8550443" cy="12381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El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85% </a:t>
            </a:r>
            <a:r>
              <a:rPr lang="es-VE" sz="2400" b="1" dirty="0" smtClean="0"/>
              <a:t>de nuestros estudiantes optan por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Ciencias o Humanidades</a:t>
            </a:r>
            <a:r>
              <a:rPr lang="es-VE" sz="2400" b="1" dirty="0" smtClean="0"/>
              <a:t>. En todo el país, solo unos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27.000</a:t>
            </a:r>
            <a:r>
              <a:rPr lang="es-VE" sz="2400" b="1" dirty="0" smtClean="0"/>
              <a:t> estudiantes egresan de programas de 3 años en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especialidades técnicas</a:t>
            </a:r>
            <a:r>
              <a:rPr lang="es-VE" sz="2400" b="1" dirty="0" smtClean="0"/>
              <a:t>.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49644" y="395930"/>
            <a:ext cx="6705599" cy="1015663"/>
          </a:xfrm>
          <a:prstGeom prst="rect">
            <a:avLst/>
          </a:prstGeom>
          <a:solidFill>
            <a:srgbClr val="276B7D"/>
          </a:solidFill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VE" sz="3000" b="1" dirty="0" smtClean="0">
                <a:solidFill>
                  <a:schemeClr val="bg1"/>
                </a:solidFill>
              </a:rPr>
              <a:t>¿La educación obligatoria posibilita la preparación para el mundo del trabajo?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88758" y="1524000"/>
            <a:ext cx="85664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400" b="1" dirty="0"/>
              <a:t>Trabajar también es un derecho humano </a:t>
            </a:r>
            <a:r>
              <a:rPr lang="es-VE" sz="2400" dirty="0" smtClean="0"/>
              <a:t>y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el bachillerato debe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asegurar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la preparación necesaria</a:t>
            </a:r>
            <a:r>
              <a:rPr lang="es-VE" sz="2400" dirty="0" smtClean="0"/>
              <a:t> </a:t>
            </a:r>
            <a:r>
              <a:rPr lang="es-VE" sz="2400" b="1" dirty="0" smtClean="0"/>
              <a:t>sea para el ejercicio laboral inmediato o para proseguir estudios profesionales.                    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¿Qué camino están recorriendo nuestros jóvenes?</a:t>
            </a:r>
          </a:p>
        </p:txBody>
      </p:sp>
      <p:pic>
        <p:nvPicPr>
          <p:cNvPr id="6" name="Imagen 5" descr="C:\Users\Maritza\Pictures\Trabajo Fy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9644" cy="15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304800" y="4469304"/>
            <a:ext cx="8550443" cy="1238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s-VE" sz="2400" b="1" dirty="0" smtClean="0"/>
              <a:t>En la última década se han creado 160.300 nuevas plazas de Ciencias y Humanidades contra unas 12.500 en las especialidades de Comercio y Servicios, Industrial, Agropecuaria, etc. </a:t>
            </a:r>
          </a:p>
          <a:p>
            <a:pPr marL="0" indent="0" algn="ct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s-VE" sz="2400" b="1" dirty="0" smtClean="0"/>
              <a:t>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304" y="5707487"/>
            <a:ext cx="8357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¿Obedece esto a una política educativa del Estado o es respuesta a presiones de la demanda estudiantil para proseguir a la universidad?</a:t>
            </a:r>
            <a:endParaRPr lang="es-VE" sz="24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9788" y="935117"/>
            <a:ext cx="8496944" cy="8160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000" dirty="0" smtClean="0">
                <a:solidFill>
                  <a:schemeClr val="accent5">
                    <a:lumMod val="75000"/>
                  </a:schemeClr>
                </a:solidFill>
              </a:rPr>
              <a:t>Necesitamos…</a:t>
            </a:r>
            <a:endParaRPr lang="es-V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8" y="1751143"/>
            <a:ext cx="8685875" cy="384334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Revalorizar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formación para el trabajo </a:t>
            </a:r>
            <a:r>
              <a:rPr lang="es-VE" sz="2400" b="1" dirty="0" smtClean="0"/>
              <a:t>en la educación media.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Atraer más aspirantes 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especialidades técnicas</a:t>
            </a:r>
            <a:r>
              <a:rPr lang="es-VE" sz="2400" b="1" dirty="0" smtClean="0"/>
              <a:t>.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Reforzar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vinculación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VE" sz="2400" b="1" dirty="0" smtClean="0"/>
              <a:t>del sistema educativo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con el mundo laboral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Pensar en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alternativas de capacitación </a:t>
            </a:r>
            <a:r>
              <a:rPr lang="es-VE" sz="2400" b="1" dirty="0" smtClean="0"/>
              <a:t>laboral para los adolescentes y jóvenes que no deseen o puedan seguir estudios de bachillerato.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Asegurar a todos los jóvenes oportunidades para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exploración vocacional</a:t>
            </a:r>
            <a:r>
              <a:rPr lang="es-VE" sz="2400" dirty="0" smtClean="0"/>
              <a:t> </a:t>
            </a:r>
            <a:r>
              <a:rPr lang="es-VE" sz="2400" b="1" dirty="0" smtClean="0"/>
              <a:t>y el logro de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competencias asociadas al trabajo productivo y emprendedor.</a:t>
            </a:r>
          </a:p>
        </p:txBody>
      </p:sp>
      <p:pic>
        <p:nvPicPr>
          <p:cNvPr id="2054" name="Picture 6" descr="http://www.feyalegria.org/sites/default/files/cambiando-vidas/bannerCampan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7453"/>
            <a:ext cx="9144000" cy="9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eyalegria.org/sites/default/files/cambiando-vidas/bannerCampana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8"/>
            <a:ext cx="9143999" cy="97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0421" y="2064620"/>
            <a:ext cx="8791071" cy="1389206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s-VE" sz="2300" b="1" dirty="0" smtClean="0"/>
              <a:t>El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19% </a:t>
            </a:r>
            <a:r>
              <a:rPr lang="es-VE" sz="2300" b="1" dirty="0" smtClean="0"/>
              <a:t>de los educadores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no tiene título docente o solo el de bachiller o técnico docente</a:t>
            </a:r>
            <a:r>
              <a:rPr lang="es-VE" sz="2300" dirty="0" smtClean="0"/>
              <a:t>.</a:t>
            </a:r>
            <a:r>
              <a:rPr lang="es-VE" sz="2300" b="1" dirty="0" smtClean="0"/>
              <a:t> El 24% de los cargos se ejercen como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interinos</a:t>
            </a:r>
            <a:r>
              <a:rPr lang="es-VE" sz="2300" b="1" dirty="0" smtClean="0"/>
              <a:t>.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300" b="1" dirty="0" smtClean="0"/>
              <a:t>Hay un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déficit</a:t>
            </a:r>
            <a:r>
              <a:rPr lang="es-VE" sz="2300" dirty="0" smtClean="0"/>
              <a:t>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de profesores titulados en las áreas </a:t>
            </a:r>
            <a:r>
              <a:rPr lang="es-VE" sz="2300" b="1" dirty="0" smtClean="0"/>
              <a:t>de </a:t>
            </a:r>
            <a:r>
              <a:rPr lang="es-VE" sz="2300" b="1" dirty="0"/>
              <a:t>la educación media.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0421" y="347180"/>
            <a:ext cx="6946232" cy="1015663"/>
          </a:xfrm>
          <a:prstGeom prst="rect">
            <a:avLst/>
          </a:prstGeom>
          <a:solidFill>
            <a:srgbClr val="276B7D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VE" sz="3000" b="1" dirty="0" smtClean="0">
                <a:solidFill>
                  <a:schemeClr val="bg1"/>
                </a:solidFill>
              </a:rPr>
              <a:t>¿Formamos adecuadamente y valoramos con justicia a nuestros educadores?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60421" y="1499001"/>
            <a:ext cx="8566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En la calidad de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educación el docente es factor determinante</a:t>
            </a:r>
            <a:r>
              <a:rPr lang="es-VE" sz="2400" dirty="0" smtClean="0"/>
              <a:t>.</a:t>
            </a:r>
            <a:endParaRPr lang="es-VE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68969" y="3513371"/>
            <a:ext cx="8582524" cy="1238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No hay </a:t>
            </a:r>
            <a:r>
              <a:rPr lang="es-VE" sz="2300" b="1" dirty="0"/>
              <a:t>una planificación </a:t>
            </a:r>
            <a:r>
              <a:rPr lang="es-VE" sz="2300" b="1" dirty="0" smtClean="0"/>
              <a:t>de </a:t>
            </a:r>
            <a:r>
              <a:rPr lang="es-VE" sz="2300" b="1" dirty="0"/>
              <a:t>la expansión </a:t>
            </a:r>
            <a:r>
              <a:rPr lang="es-VE" sz="2300" b="1" dirty="0" smtClean="0"/>
              <a:t>del </a:t>
            </a:r>
            <a:r>
              <a:rPr lang="es-VE" sz="2300" b="1" dirty="0"/>
              <a:t>sistema educativo </a:t>
            </a:r>
            <a:r>
              <a:rPr lang="es-VE" sz="2300" b="1" dirty="0" smtClean="0"/>
              <a:t>ni de </a:t>
            </a:r>
            <a:r>
              <a:rPr lang="es-VE" sz="2300" b="1" dirty="0"/>
              <a:t>la </a:t>
            </a:r>
            <a:r>
              <a:rPr lang="es-VE" sz="23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demanda proyectada de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docentes</a:t>
            </a:r>
            <a:r>
              <a:rPr lang="es-VE" sz="2300" b="1" dirty="0" smtClean="0"/>
              <a:t> ni acciones </a:t>
            </a:r>
            <a:r>
              <a:rPr lang="es-VE" sz="2300" b="1" dirty="0"/>
              <a:t>concertadas </a:t>
            </a:r>
            <a:r>
              <a:rPr lang="es-VE" sz="2300" b="1" dirty="0" smtClean="0"/>
              <a:t>para la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formación </a:t>
            </a:r>
            <a:r>
              <a:rPr lang="es-VE" sz="23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oportuna de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candidatos</a:t>
            </a:r>
            <a:r>
              <a:rPr lang="es-VE" sz="2300" b="1" dirty="0" smtClean="0"/>
              <a:t>.</a:t>
            </a:r>
            <a:endParaRPr lang="es-ES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300" y="4748594"/>
            <a:ext cx="83579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VE" sz="2300" b="1" dirty="0" smtClean="0"/>
              <a:t>Ante el problema, el gobierno busca solucionarlo con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cursos acelerados </a:t>
            </a:r>
            <a:r>
              <a:rPr lang="es-VE" sz="2300" b="1" dirty="0" smtClean="0"/>
              <a:t>a través de  la “</a:t>
            </a:r>
            <a:r>
              <a:rPr lang="es-VE" sz="2300" b="1" dirty="0" err="1" smtClean="0"/>
              <a:t>Micromisión</a:t>
            </a:r>
            <a:r>
              <a:rPr lang="es-VE" sz="2300" b="1" dirty="0" smtClean="0"/>
              <a:t> Simón Rodríguez”, al tiempo que está desarrollando un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sistema propio de formación</a:t>
            </a:r>
            <a:r>
              <a:rPr lang="es-VE" sz="2400" b="1" dirty="0" smtClean="0"/>
              <a:t>.</a:t>
            </a:r>
            <a:endParaRPr lang="es-VE" sz="2400" b="1" dirty="0"/>
          </a:p>
        </p:txBody>
      </p:sp>
      <p:pic>
        <p:nvPicPr>
          <p:cNvPr id="8" name="Imagen 7" descr="http://yaesnoticia.com/wp-content/uploads/2013/01/D%C3%ADa-del-maestr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27638"/>
            <a:ext cx="2261937" cy="1496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497300" y="5986777"/>
            <a:ext cx="8454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/>
              <a:t>¿Y qué decir de los </a:t>
            </a:r>
            <a:r>
              <a:rPr lang="es-ES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niveles de salarios y condiciones laborales</a:t>
            </a:r>
            <a:r>
              <a:rPr lang="es-ES" sz="2300" dirty="0" smtClean="0"/>
              <a:t> </a:t>
            </a:r>
            <a:r>
              <a:rPr lang="es-ES" sz="2300" b="1" dirty="0" smtClean="0"/>
              <a:t>de los docentes? Ya no es una carrera que motive a permanecer en ella.</a:t>
            </a:r>
            <a:endParaRPr lang="es-ES" sz="2300" b="1" dirty="0"/>
          </a:p>
        </p:txBody>
      </p:sp>
    </p:spTree>
    <p:extLst>
      <p:ext uri="{BB962C8B-B14F-4D97-AF65-F5344CB8AC3E}">
        <p14:creationId xmlns:p14="http://schemas.microsoft.com/office/powerpoint/2010/main" val="5949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29788" y="128175"/>
            <a:ext cx="8496944" cy="8160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000" dirty="0" smtClean="0">
                <a:solidFill>
                  <a:schemeClr val="accent5">
                    <a:lumMod val="75000"/>
                  </a:schemeClr>
                </a:solidFill>
              </a:rPr>
              <a:t>Necesitamos…</a:t>
            </a:r>
            <a:endParaRPr lang="es-V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787" y="831905"/>
            <a:ext cx="8621707" cy="420531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Motivar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más y mejores vocaciones  </a:t>
            </a:r>
            <a:r>
              <a:rPr lang="es-VE" sz="2400" b="1" dirty="0" smtClean="0"/>
              <a:t>para asegurar que nuestros niños puedan contar con educadores idóneos.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Trabajar por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valorización de los educadores </a:t>
            </a:r>
            <a:r>
              <a:rPr lang="es-VE" sz="2400" b="1" dirty="0" smtClean="0"/>
              <a:t>promoviendo su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justo reconocimiento social y económico</a:t>
            </a:r>
            <a:r>
              <a:rPr lang="es-VE" sz="2400" b="1" dirty="0" smtClean="0"/>
              <a:t>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Cuidar que exista un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sistema objetivo de reclutamiento, ingreso evaluación y ascenso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VE" sz="2400" b="1" dirty="0" smtClean="0"/>
              <a:t>sin mediaciones políticas.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Estimular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autonomía profesional </a:t>
            </a:r>
            <a:r>
              <a:rPr lang="es-VE" sz="2400" b="1" dirty="0" smtClean="0"/>
              <a:t>del docente. 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400" b="1" dirty="0" smtClean="0"/>
              <a:t>Construir comunitariamente un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ambiente de convivencia basado en el respeto </a:t>
            </a:r>
            <a:r>
              <a:rPr lang="es-VE" sz="2400" b="1" dirty="0" smtClean="0"/>
              <a:t>entre alumnos, docentes, padres y madres, autoridades educativas gubernamentales y las organizaciones comunitarias,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que favorezca una educación de calidad</a:t>
            </a:r>
            <a:r>
              <a:rPr lang="es-VE" sz="2400" dirty="0" smtClean="0"/>
              <a:t>.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s-VE" sz="2000" b="1" i="1" dirty="0"/>
          </a:p>
        </p:txBody>
      </p:sp>
      <p:pic>
        <p:nvPicPr>
          <p:cNvPr id="3074" name="Picture 2" descr="Resultado de imagen para foto doce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19" y="5406189"/>
            <a:ext cx="2181682" cy="14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uYkbheBgXy6-CtJsFlbTSt6T5Fkcv-VerrLHnPdbNf9ZoUUz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584" y="5409627"/>
            <a:ext cx="2181772" cy="14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foto docen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6189"/>
            <a:ext cx="2481584" cy="14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foto docen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28" y="5416216"/>
            <a:ext cx="2351091" cy="14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14400" y="978568"/>
            <a:ext cx="76039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_tradnl" sz="32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Invitamos a visitar el Blog de la Campaña </a:t>
            </a:r>
            <a:endParaRPr lang="es-VE" sz="32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algn="ctr" fontAlgn="base"/>
            <a:r>
              <a:rPr lang="es-ES_tradnl" sz="2400" u="sng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http://www.educalidadparatodos.org.ve</a:t>
            </a:r>
            <a:r>
              <a:rPr lang="es-ES_tradnl" sz="2400" u="sng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/</a:t>
            </a:r>
            <a:endParaRPr lang="es-VE" sz="24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 algn="ctr" fontAlgn="base"/>
            <a:endParaRPr lang="es-ES_tradnl" sz="2400" b="1" dirty="0" smtClean="0"/>
          </a:p>
          <a:p>
            <a:pPr algn="ctr" fontAlgn="base"/>
            <a:r>
              <a:rPr lang="es-ES_tradnl" sz="2200" b="1" dirty="0" smtClean="0"/>
              <a:t>Somos </a:t>
            </a:r>
            <a:r>
              <a:rPr lang="es-ES_tradnl" sz="2200" b="1" dirty="0"/>
              <a:t>parte de la </a:t>
            </a:r>
            <a:r>
              <a:rPr lang="es-ES_tradnl" sz="22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campaña mund</a:t>
            </a:r>
            <a:r>
              <a:rPr lang="es-ES_tradnl" sz="2200" b="1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ial </a:t>
            </a:r>
            <a:r>
              <a:rPr lang="es-ES_tradnl" sz="2200" b="1" dirty="0"/>
              <a:t>que adelantan redes y organizaciones de la Compañía de Jesús en el mundo, por la </a:t>
            </a:r>
            <a:r>
              <a:rPr lang="es-ES_tradnl" sz="22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defensa del derecho a la educación para todos y todas</a:t>
            </a:r>
            <a:r>
              <a:rPr lang="es-ES_tradnl" sz="2200" b="1" dirty="0"/>
              <a:t>, una educación integral con conciencia social y la transformación de las políticas y las prácticas pedagógicas para el mejoramiento de la calidad educativa. </a:t>
            </a:r>
            <a:endParaRPr lang="es-ES_tradnl" sz="2200" b="1" dirty="0" smtClean="0"/>
          </a:p>
          <a:p>
            <a:pPr algn="ctr" fontAlgn="base"/>
            <a:r>
              <a:rPr lang="es-ES_tradnl" sz="2200" b="1" dirty="0" smtClean="0"/>
              <a:t>En </a:t>
            </a:r>
            <a:r>
              <a:rPr lang="es-ES_tradnl" sz="2200" b="1" dirty="0"/>
              <a:t>el Blog se encuentra información sobre los planteamientos y objetivos de la campaña y documentación de apoyo. </a:t>
            </a:r>
            <a:endParaRPr lang="es-ES_tradnl" sz="2200" b="1" dirty="0" smtClean="0"/>
          </a:p>
          <a:p>
            <a:pPr algn="ctr" fontAlgn="base"/>
            <a:endParaRPr lang="es-ES_tradnl" sz="2200" b="1" dirty="0" smtClean="0"/>
          </a:p>
          <a:p>
            <a:pPr algn="ctr" fontAlgn="base"/>
            <a:r>
              <a:rPr lang="es-ES_tradnl" sz="2200" b="1" dirty="0" smtClean="0"/>
              <a:t>Esta presentación se basa en un </a:t>
            </a:r>
            <a:r>
              <a:rPr lang="es-ES_tradnl" sz="2200" b="1" dirty="0"/>
              <a:t>Reporte del Observatorio EDUCAPAÍS </a:t>
            </a:r>
            <a:r>
              <a:rPr lang="es-ES_tradnl" sz="2200" b="1" dirty="0" smtClean="0"/>
              <a:t>que ha </a:t>
            </a:r>
            <a:r>
              <a:rPr lang="es-ES_tradnl" sz="2200" b="1" dirty="0"/>
              <a:t>sido elaborado </a:t>
            </a:r>
            <a:r>
              <a:rPr lang="es-ES_tradnl" sz="2200" b="1" dirty="0" smtClean="0"/>
              <a:t>especialmente como </a:t>
            </a:r>
            <a:r>
              <a:rPr lang="es-ES_tradnl" sz="2200" b="1" dirty="0"/>
              <a:t>documento de ayuda para la reflexión y el debate en Venezuela</a:t>
            </a:r>
            <a:r>
              <a:rPr lang="es-ES_tradnl" sz="2200" b="1" dirty="0" smtClean="0"/>
              <a:t>.</a:t>
            </a:r>
            <a:endParaRPr lang="es-VE" sz="2200" b="1" dirty="0"/>
          </a:p>
        </p:txBody>
      </p:sp>
    </p:spTree>
    <p:extLst>
      <p:ext uri="{BB962C8B-B14F-4D97-AF65-F5344CB8AC3E}">
        <p14:creationId xmlns:p14="http://schemas.microsoft.com/office/powerpoint/2010/main" val="26719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491" y="1764993"/>
            <a:ext cx="8341895" cy="493258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s-VE" sz="2700" b="1" dirty="0" smtClean="0"/>
              <a:t>¿Se </a:t>
            </a:r>
            <a:r>
              <a:rPr lang="es-VE" sz="2700" b="1" dirty="0"/>
              <a:t>garantiza </a:t>
            </a:r>
            <a:r>
              <a:rPr lang="es-VE" sz="2700" b="1" dirty="0" smtClean="0"/>
              <a:t>la educación obligatoria </a:t>
            </a:r>
            <a:r>
              <a:rPr lang="es-VE" sz="27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 todos los </a:t>
            </a:r>
            <a:r>
              <a:rPr lang="es-VE" sz="27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cs typeface="Aharoni" panose="02010803020104030203" pitchFamily="2" charset="-79"/>
              </a:rPr>
              <a:t>niños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cs typeface="Aharoni" panose="02010803020104030203" pitchFamily="2" charset="-79"/>
              </a:rPr>
              <a:t>, adolescentes y </a:t>
            </a:r>
            <a:r>
              <a:rPr lang="es-VE" sz="27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cs typeface="Aharoni" panose="02010803020104030203" pitchFamily="2" charset="-79"/>
              </a:rPr>
              <a:t>jóvenes</a:t>
            </a:r>
            <a:r>
              <a:rPr lang="es-VE" sz="2700" dirty="0" smtClean="0">
                <a:latin typeface="Franklin Gothic Demi Cond" panose="020B0706030402020204" pitchFamily="34" charset="0"/>
                <a:cs typeface="Aharoni" panose="02010803020104030203" pitchFamily="2" charset="-79"/>
              </a:rPr>
              <a:t>?</a:t>
            </a:r>
            <a:r>
              <a:rPr lang="es-VE" sz="2700" b="1" dirty="0" smtClean="0"/>
              <a:t>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s-VE" sz="2700" b="1" dirty="0" smtClean="0"/>
              <a:t>¿</a:t>
            </a:r>
            <a:r>
              <a:rPr lang="es-VE" sz="2700" b="1" dirty="0"/>
              <a:t>Y qué del derecho de 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los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jóvenes y adultos excluidos en el pasado</a:t>
            </a:r>
            <a:r>
              <a:rPr lang="es-VE" sz="2700" b="1" dirty="0"/>
              <a:t>?</a:t>
            </a:r>
            <a:r>
              <a:rPr lang="es-VE" sz="27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VE" sz="2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s-VE" sz="2700" b="1" dirty="0" smtClean="0">
                <a:solidFill>
                  <a:schemeClr val="accent5">
                    <a:lumMod val="50000"/>
                  </a:schemeClr>
                </a:solidFill>
              </a:rPr>
              <a:t>¿</a:t>
            </a:r>
            <a:r>
              <a:rPr lang="es-VE" sz="27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Es de calidad </a:t>
            </a:r>
            <a:r>
              <a:rPr lang="es-VE" sz="2700" b="1" dirty="0" smtClean="0"/>
              <a:t>la educación </a:t>
            </a:r>
            <a:r>
              <a:rPr lang="es-VE" sz="2700" b="1" dirty="0"/>
              <a:t>que se ofrece a las </a:t>
            </a:r>
            <a:r>
              <a:rPr lang="es-VE" sz="2700" b="1" dirty="0" smtClean="0"/>
              <a:t>mayorías? </a:t>
            </a: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s-VE" sz="2700" b="1" dirty="0" smtClean="0"/>
              <a:t>¿</a:t>
            </a:r>
            <a:r>
              <a:rPr lang="es-VE" sz="2700" b="1" dirty="0"/>
              <a:t>La educación obligatoria 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posibilita la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preparación para el mundo del trabajo</a:t>
            </a:r>
            <a:r>
              <a:rPr lang="es-VE" sz="2700" b="1" dirty="0"/>
              <a:t>?</a:t>
            </a:r>
            <a:r>
              <a:rPr lang="es-VE" sz="27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s-VE" sz="27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s-VE" sz="2700" b="1" dirty="0" smtClean="0"/>
              <a:t>¿</a:t>
            </a:r>
            <a:r>
              <a:rPr lang="es-VE" sz="2700" b="1" dirty="0"/>
              <a:t>Tenemos 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educadores formados </a:t>
            </a:r>
            <a:r>
              <a:rPr lang="es-VE" sz="2700" b="1" dirty="0"/>
              <a:t>adecuadamente</a:t>
            </a:r>
            <a:r>
              <a:rPr lang="es-VE" sz="27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700" b="1" dirty="0"/>
              <a:t>y </a:t>
            </a:r>
            <a:r>
              <a:rPr lang="es-VE" sz="27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valorados</a:t>
            </a:r>
            <a:r>
              <a:rPr lang="es-VE" sz="27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700" b="1" dirty="0"/>
              <a:t>con justicia? </a:t>
            </a:r>
            <a:endParaRPr lang="es-ES" sz="27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98491" y="413422"/>
            <a:ext cx="6627566" cy="947702"/>
          </a:xfrm>
          <a:prstGeom prst="rect">
            <a:avLst/>
          </a:prstGeom>
          <a:solidFill>
            <a:srgbClr val="276B7D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algn="ctr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000" dirty="0" smtClean="0"/>
              <a:t>¿Cuál es la realidad del Derecho a la Educación en el mundo y en Venezuela?</a:t>
            </a:r>
            <a:endParaRPr lang="en-GB" sz="3000" dirty="0"/>
          </a:p>
        </p:txBody>
      </p:sp>
      <p:pic>
        <p:nvPicPr>
          <p:cNvPr id="6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6" y="137889"/>
            <a:ext cx="1962341" cy="1498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6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55252" y="2705642"/>
            <a:ext cx="6615940" cy="279018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Los sistemas educativos deben estar en observación permanente </a:t>
            </a:r>
            <a:r>
              <a:rPr lang="es-VE" sz="2400" b="1" dirty="0"/>
              <a:t>para ver a quiénes </a:t>
            </a:r>
            <a:r>
              <a:rPr lang="es-VE" sz="2400" b="1" dirty="0" smtClean="0"/>
              <a:t>excluyen, </a:t>
            </a:r>
            <a:r>
              <a:rPr lang="es-VE" sz="2400" b="1" dirty="0"/>
              <a:t>cuáles son sus resultados y en qué </a:t>
            </a:r>
            <a:r>
              <a:rPr lang="es-VE" sz="2400" b="1" dirty="0" smtClean="0"/>
              <a:t>mejorar o cambiar.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VE" sz="2400" b="1" dirty="0" smtClean="0"/>
              <a:t>Debemos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asegurar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VE" sz="2400" b="1" dirty="0"/>
              <a:t>que </a:t>
            </a:r>
            <a:r>
              <a:rPr lang="es-VE" sz="2400" b="1" dirty="0" smtClean="0"/>
              <a:t>todas las personas completen </a:t>
            </a:r>
            <a:r>
              <a:rPr lang="es-VE" sz="2400" b="1" dirty="0"/>
              <a:t>su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educación obligatoria </a:t>
            </a:r>
            <a:r>
              <a:rPr lang="es-VE" sz="2400" dirty="0"/>
              <a:t> </a:t>
            </a:r>
            <a:r>
              <a:rPr lang="es-VE" sz="2400" b="1" dirty="0" smtClean="0"/>
              <a:t>y se </a:t>
            </a:r>
            <a:r>
              <a:rPr lang="es-VE" sz="2400" b="1" dirty="0"/>
              <a:t>formen como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ciudadanos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s-VE" sz="2400" b="1" dirty="0" smtClean="0"/>
              <a:t>capaces </a:t>
            </a:r>
            <a:r>
              <a:rPr lang="es-VE" sz="2400" b="1" dirty="0"/>
              <a:t>de lograr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su superación </a:t>
            </a:r>
            <a:r>
              <a:rPr lang="es-VE" sz="2400" b="1" dirty="0" smtClean="0"/>
              <a:t>aportando a </a:t>
            </a:r>
            <a:r>
              <a:rPr lang="es-VE" sz="2400" b="1" dirty="0"/>
              <a:t>la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transformación de sus sociedades</a:t>
            </a:r>
            <a:r>
              <a:rPr lang="es-VE" sz="2400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s-VE" sz="2400" b="1" dirty="0" smtClean="0"/>
              <a:t>Ofrecemos algunas informaciones como ayuda </a:t>
            </a:r>
            <a:r>
              <a:rPr lang="es-VE" sz="2400" b="1" dirty="0"/>
              <a:t>para </a:t>
            </a:r>
            <a:r>
              <a:rPr lang="es-VE" sz="2400" b="1" dirty="0" smtClean="0"/>
              <a:t>propiciar el estudio, </a:t>
            </a:r>
            <a:r>
              <a:rPr lang="es-VE" sz="2400" b="1" dirty="0"/>
              <a:t>la </a:t>
            </a:r>
            <a:r>
              <a:rPr lang="es-VE" sz="2400" b="1" dirty="0" smtClean="0"/>
              <a:t>reflexión y el debate. 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s-VE" sz="2400" b="1" dirty="0" smtClean="0"/>
              <a:t> </a:t>
            </a:r>
            <a:endParaRPr lang="es-E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7 Grupo"/>
          <p:cNvGrpSpPr/>
          <p:nvPr/>
        </p:nvGrpSpPr>
        <p:grpSpPr>
          <a:xfrm>
            <a:off x="-1509" y="36489"/>
            <a:ext cx="2268760" cy="3617458"/>
            <a:chOff x="-44037" y="-8698"/>
            <a:chExt cx="2268760" cy="3617458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04"/>
            <a:stretch/>
          </p:blipFill>
          <p:spPr bwMode="auto">
            <a:xfrm>
              <a:off x="-34810" y="-8698"/>
              <a:ext cx="2250305" cy="1720848"/>
            </a:xfrm>
            <a:prstGeom prst="rect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3" t="10495" r="2714"/>
            <a:stretch/>
          </p:blipFill>
          <p:spPr bwMode="auto">
            <a:xfrm>
              <a:off x="-44037" y="1712150"/>
              <a:ext cx="2268760" cy="1896610"/>
            </a:xfrm>
            <a:prstGeom prst="rect">
              <a:avLst/>
            </a:prstGeom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Imagen 10" descr="Alfabetización1 (Small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" y="5179317"/>
            <a:ext cx="2261235" cy="167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 descr="https://encrypted-tbn1.gstatic.com/images?q=tbn:ANd9GcQ6OcwrJSsxrUXMJvYE5QQZWBTE8LTBGEjCEiZY0quvJCWDx8I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3653947"/>
            <a:ext cx="2261235" cy="150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294740" y="296748"/>
            <a:ext cx="6736965" cy="923330"/>
          </a:xfrm>
          <a:prstGeom prst="rect">
            <a:avLst/>
          </a:prstGeom>
          <a:solidFill>
            <a:srgbClr val="276B7D"/>
          </a:solidFill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s-VE" sz="2700" b="1" dirty="0">
                <a:solidFill>
                  <a:schemeClr val="bg1"/>
                </a:solidFill>
              </a:rPr>
              <a:t>La defensa del </a:t>
            </a:r>
            <a:r>
              <a:rPr lang="es-VE" sz="2700" b="1" dirty="0" smtClean="0">
                <a:solidFill>
                  <a:schemeClr val="bg1"/>
                </a:solidFill>
              </a:rPr>
              <a:t>Derecho </a:t>
            </a:r>
            <a:r>
              <a:rPr lang="es-VE" sz="2700" b="1" dirty="0">
                <a:solidFill>
                  <a:schemeClr val="bg1"/>
                </a:solidFill>
              </a:rPr>
              <a:t>a la </a:t>
            </a:r>
            <a:r>
              <a:rPr lang="es-VE" sz="2700" b="1" dirty="0" smtClean="0">
                <a:solidFill>
                  <a:schemeClr val="bg1"/>
                </a:solidFill>
              </a:rPr>
              <a:t>Educación debe ser </a:t>
            </a:r>
            <a:r>
              <a:rPr lang="es-VE" sz="27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conciencia</a:t>
            </a:r>
            <a:r>
              <a:rPr lang="es-VE" sz="2700" b="1" dirty="0" smtClean="0">
                <a:solidFill>
                  <a:schemeClr val="bg1"/>
                </a:solidFill>
              </a:rPr>
              <a:t> </a:t>
            </a:r>
            <a:r>
              <a:rPr lang="es-VE" sz="2700" b="1" dirty="0">
                <a:solidFill>
                  <a:schemeClr val="bg1"/>
                </a:solidFill>
              </a:rPr>
              <a:t>y</a:t>
            </a:r>
            <a:r>
              <a:rPr lang="es-VE" sz="2700" b="1" dirty="0" smtClean="0">
                <a:solidFill>
                  <a:schemeClr val="bg1"/>
                </a:solidFill>
              </a:rPr>
              <a:t> </a:t>
            </a:r>
            <a:r>
              <a:rPr lang="es-VE" sz="2700" b="1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compromiso</a:t>
            </a:r>
            <a:r>
              <a:rPr lang="es-VE" sz="2700" b="1" dirty="0" smtClean="0">
                <a:solidFill>
                  <a:schemeClr val="bg1"/>
                </a:solidFill>
              </a:rPr>
              <a:t> de todos</a:t>
            </a:r>
            <a:endParaRPr lang="es-VE" sz="2700" b="1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94740" y="1399204"/>
            <a:ext cx="634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VE" sz="2400" b="1" dirty="0"/>
              <a:t>Busquemos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modos de participar </a:t>
            </a:r>
            <a:r>
              <a:rPr lang="es-VE" sz="2400" b="1" dirty="0"/>
              <a:t>para contribuir a que se den respuestas más coherentes y efectivas a las necesidades de la población. 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5809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763059" y="118997"/>
            <a:ext cx="1771341" cy="1483423"/>
          </a:xfrm>
          <a:prstGeom prst="rect">
            <a:avLst/>
          </a:prstGeom>
          <a:blipFill dpi="0" rotWithShape="1">
            <a:blip r:embed="rId2" cstate="email">
              <a:alphaModFix amt="3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759" y="1283562"/>
            <a:ext cx="8678778" cy="50699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58 millones de niños y  63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millones de </a:t>
            </a: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adolescentes </a:t>
            </a:r>
            <a:r>
              <a:rPr lang="es-ES" sz="2600" b="1" dirty="0" smtClean="0"/>
              <a:t>no reciben educación.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600" b="1" dirty="0" smtClean="0"/>
              <a:t>En su gran mayoría viven en situación de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pobreza</a:t>
            </a:r>
            <a:r>
              <a:rPr lang="es-ES" sz="2600" b="1" dirty="0" smtClean="0"/>
              <a:t> o en zonas donde 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no hay escuelas</a:t>
            </a:r>
            <a:r>
              <a:rPr lang="es-ES" sz="2600" b="1" dirty="0" smtClean="0"/>
              <a:t>.</a:t>
            </a:r>
            <a:endParaRPr lang="es-VE" sz="2600" b="1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VE" sz="2600" b="1" dirty="0" smtClean="0"/>
              <a:t>No todos los que asisten reciben educación de calidad. El </a:t>
            </a:r>
            <a:r>
              <a:rPr lang="es-VE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38% de los niños de primaria </a:t>
            </a:r>
            <a:r>
              <a:rPr lang="es-VE" sz="2600" b="1" dirty="0" smtClean="0"/>
              <a:t>no </a:t>
            </a:r>
            <a:r>
              <a:rPr lang="es-VE" sz="2600" b="1" dirty="0"/>
              <a:t>logra </a:t>
            </a:r>
            <a:r>
              <a:rPr lang="es-VE" sz="2600" b="1" dirty="0" smtClean="0"/>
              <a:t>los aprendizajes básicos de lectura y matemática. </a:t>
            </a:r>
            <a:endParaRPr lang="es-ES" sz="2600" b="1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751 millones de personas mayores de 15 años </a:t>
            </a:r>
            <a:r>
              <a:rPr lang="es-ES" sz="2600" b="1" dirty="0" smtClean="0"/>
              <a:t>no saben leer ni escribir. La mayoría son mujeres.</a:t>
            </a:r>
            <a:endParaRPr lang="es-VE" sz="26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VE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Los jóvenes y adultos </a:t>
            </a:r>
            <a:r>
              <a:rPr lang="es-VE" sz="2600" b="1" dirty="0"/>
              <a:t>son los que </a:t>
            </a:r>
            <a:r>
              <a:rPr lang="es-VE" sz="2600" b="1" dirty="0" smtClean="0"/>
              <a:t>menos oportunidades </a:t>
            </a:r>
            <a:r>
              <a:rPr lang="es-VE" sz="2600" b="1" dirty="0"/>
              <a:t>tienen </a:t>
            </a:r>
            <a:r>
              <a:rPr lang="es-VE" sz="2600" b="1" dirty="0" smtClean="0"/>
              <a:t>para lograr la educación que no recibieron de niños.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s-VE" sz="2600" b="1" dirty="0" smtClean="0"/>
              <a:t>El problema es más grave en países de </a:t>
            </a:r>
            <a:r>
              <a:rPr lang="es-VE" sz="28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África y Asia</a:t>
            </a:r>
            <a:r>
              <a:rPr lang="es-VE" sz="2800" b="1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.  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9470" y="172652"/>
            <a:ext cx="6654452" cy="10385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dirty="0" smtClean="0">
                <a:solidFill>
                  <a:schemeClr val="accent5">
                    <a:lumMod val="75000"/>
                  </a:schemeClr>
                </a:solidFill>
              </a:rPr>
              <a:t>Una mirada al mundo </a:t>
            </a:r>
            <a:endParaRPr lang="es-V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://www.mapapoliticoamerica.com/wp-content/uploads/2013/06/mapa-mu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26" y="219738"/>
            <a:ext cx="1654668" cy="18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1685" y="1332982"/>
            <a:ext cx="8005010" cy="36145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6,6 millones de niños y adolescentes entre 6 y 14 años </a:t>
            </a:r>
            <a:r>
              <a:rPr lang="es-VE" sz="2600" b="1" dirty="0" smtClean="0"/>
              <a:t>no tienen acceso a la escuela o la han abandonado.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600" b="1" dirty="0" smtClean="0"/>
              <a:t>Sumando los no atendidos en preescolar y en los últimos años de la secundaria, se estiman </a:t>
            </a:r>
            <a:r>
              <a:rPr lang="es-VE" sz="28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más de 10 millones de excluidos.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30 millones de personas mayores de 15 años </a:t>
            </a:r>
            <a:r>
              <a:rPr lang="es-ES" sz="2600" b="1" dirty="0"/>
              <a:t>son analfabetas</a:t>
            </a:r>
            <a:r>
              <a:rPr lang="es-ES" sz="2600" b="1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26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VE" sz="2400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b="1" dirty="0" smtClean="0">
                <a:solidFill>
                  <a:srgbClr val="4579B9"/>
                </a:solidFill>
              </a:rPr>
              <a:t> </a:t>
            </a:r>
            <a:endParaRPr lang="es-ES" sz="2400" b="1" dirty="0">
              <a:solidFill>
                <a:srgbClr val="4579B9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08353" y="279055"/>
            <a:ext cx="7271674" cy="9946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000" dirty="0" smtClean="0">
                <a:solidFill>
                  <a:schemeClr val="accent5">
                    <a:lumMod val="75000"/>
                  </a:schemeClr>
                </a:solidFill>
              </a:rPr>
              <a:t>¿Y en Latinoamérica y El Caribe? </a:t>
            </a:r>
            <a:endParaRPr lang="es-V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1685" y="4771063"/>
            <a:ext cx="8005010" cy="1910473"/>
          </a:xfrm>
          <a:prstGeom prst="rect">
            <a:avLst/>
          </a:prstGeom>
          <a:solidFill>
            <a:srgbClr val="276B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2600" b="1" dirty="0"/>
              <a:t>La educación es un </a:t>
            </a:r>
            <a:r>
              <a:rPr lang="es-VE" sz="2600" dirty="0">
                <a:latin typeface="Franklin Gothic Demi Cond" pitchFamily="34" charset="0"/>
              </a:rPr>
              <a:t>prerrequisito esencial </a:t>
            </a:r>
            <a:r>
              <a:rPr lang="es-VE" sz="2600" b="1" dirty="0"/>
              <a:t>para </a:t>
            </a:r>
            <a:r>
              <a:rPr lang="es-VE" sz="2600" b="1" dirty="0" smtClean="0"/>
              <a:t>que </a:t>
            </a:r>
            <a:r>
              <a:rPr lang="es-VE" sz="2600" b="1" dirty="0"/>
              <a:t>se cumplan el resto </a:t>
            </a:r>
            <a:r>
              <a:rPr lang="es-VE" sz="2600" b="1" dirty="0" smtClean="0"/>
              <a:t>de los </a:t>
            </a:r>
            <a:r>
              <a:rPr lang="es-VE" sz="2600" b="1" dirty="0"/>
              <a:t>derechos humanos.</a:t>
            </a:r>
            <a:endParaRPr lang="es-ES" sz="2600" b="1" dirty="0"/>
          </a:p>
          <a:p>
            <a:pPr algn="ctr"/>
            <a:r>
              <a:rPr lang="es-VE" sz="2600" b="1" dirty="0" smtClean="0"/>
              <a:t>Las </a:t>
            </a:r>
            <a:r>
              <a:rPr lang="es-VE" sz="2600" b="1" dirty="0"/>
              <a:t>personas que no </a:t>
            </a:r>
            <a:r>
              <a:rPr lang="es-VE" sz="2600" b="1" dirty="0" smtClean="0"/>
              <a:t>la reciben son </a:t>
            </a:r>
            <a:r>
              <a:rPr lang="es-VE" sz="2600" b="1" dirty="0"/>
              <a:t>privadas de la </a:t>
            </a:r>
            <a:r>
              <a:rPr lang="es-VE" sz="2600" dirty="0">
                <a:latin typeface="Franklin Gothic Demi Cond" panose="020B0706030402020204" pitchFamily="34" charset="0"/>
              </a:rPr>
              <a:t>oportunidad de vivir con </a:t>
            </a:r>
            <a:r>
              <a:rPr lang="es-VE" sz="2600" dirty="0" smtClean="0">
                <a:latin typeface="Franklin Gothic Demi Cond" panose="020B0706030402020204" pitchFamily="34" charset="0"/>
              </a:rPr>
              <a:t>dignidad</a:t>
            </a:r>
            <a:r>
              <a:rPr lang="es-VE" sz="2600" b="1" dirty="0" smtClean="0"/>
              <a:t>. </a:t>
            </a:r>
            <a:endParaRPr lang="es-ES" sz="2600" b="1" dirty="0" smtClean="0">
              <a:solidFill>
                <a:srgbClr val="4579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2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2390275" y="288057"/>
            <a:ext cx="6633542" cy="894107"/>
          </a:xfrm>
          <a:prstGeom prst="rect">
            <a:avLst/>
          </a:prstGeom>
          <a:solidFill>
            <a:srgbClr val="276B7D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sz="2800" dirty="0" smtClean="0">
                <a:solidFill>
                  <a:schemeClr val="bg1"/>
                </a:solidFill>
              </a:rPr>
              <a:t>La solución no está solo en crear </a:t>
            </a:r>
            <a:r>
              <a:rPr lang="es-VE" sz="2800" b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más</a:t>
            </a:r>
            <a:r>
              <a:rPr lang="es-VE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 </a:t>
            </a:r>
            <a:r>
              <a:rPr lang="es-VE" sz="2800" b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centros educativos</a:t>
            </a:r>
            <a:r>
              <a:rPr lang="es-VE" sz="2800" b="0" dirty="0" smtClean="0">
                <a:solidFill>
                  <a:schemeClr val="bg1"/>
                </a:solidFill>
              </a:rPr>
              <a:t> </a:t>
            </a:r>
            <a:r>
              <a:rPr lang="es-VE" sz="2800" dirty="0" smtClean="0">
                <a:solidFill>
                  <a:schemeClr val="bg1"/>
                </a:solidFill>
              </a:rPr>
              <a:t>ni en </a:t>
            </a:r>
            <a:r>
              <a:rPr lang="es-VE" sz="2800" b="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más financiamiento</a:t>
            </a:r>
            <a:endParaRPr lang="es-VE" sz="2800" b="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Imagen 9" descr="C:\Users\Maritza\Dropbox\GIAN\Selección fotos Derecho Educacion\Indígenas Venezuela\Mérida - Morichalito 2012 1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08" y="127703"/>
            <a:ext cx="2158667" cy="1588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1608" y="3322567"/>
            <a:ext cx="8470230" cy="3423755"/>
          </a:xfrm>
        </p:spPr>
        <p:txBody>
          <a:bodyPr>
            <a:noAutofit/>
          </a:bodyPr>
          <a:lstStyle/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DISPONIBILIDAD- </a:t>
            </a: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000" b="1" dirty="0" smtClean="0"/>
              <a:t>Existencia de centros bien dotados, con suficientes puestos desde inicial a media para atender a todos, inclusive a los mayores.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ACCESIBILIDAD-</a:t>
            </a:r>
            <a:r>
              <a:rPr lang="es-VE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VE" sz="2000" b="1" dirty="0"/>
              <a:t>G</a:t>
            </a:r>
            <a:r>
              <a:rPr lang="es-VE" sz="2000" b="1" dirty="0" smtClean="0"/>
              <a:t>ratuita y accesible a todos en el área donde viven, sin discriminación, con mayor apoyo a los que están en desventaja.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ADAPTABILIDAD- </a:t>
            </a:r>
            <a:r>
              <a:rPr lang="es-VE" sz="2000" dirty="0" smtClean="0"/>
              <a:t> </a:t>
            </a:r>
            <a:r>
              <a:rPr lang="es-VE" sz="2000" b="1" dirty="0" smtClean="0"/>
              <a:t>Pertinencia y flexibilidad del currículo de acuerdo a contextos y poblaciones específicas. 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ACEPTABILIDAD-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000" b="1" dirty="0" smtClean="0"/>
              <a:t>Calidad de la educación asociada a las necesidades e intereses de diversos grupos (de edad, sexo, etnias, etc.)</a:t>
            </a:r>
          </a:p>
          <a:p>
            <a:pPr marL="179388" indent="-179388">
              <a:spcBef>
                <a:spcPts val="600"/>
              </a:spcBef>
            </a:pP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RESPONSABILIDAD-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000" b="1" dirty="0" smtClean="0"/>
              <a:t>El gobierno debe rendir cuentas del cumplimiento del derecho a la educación.</a:t>
            </a:r>
            <a:endParaRPr lang="es-VE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31608" y="1829418"/>
            <a:ext cx="2158667" cy="1346919"/>
          </a:xfrm>
          <a:prstGeom prst="rect">
            <a:avLst/>
          </a:prstGeom>
          <a:solidFill>
            <a:srgbClr val="276B7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La educación debe responder a estas </a:t>
            </a:r>
            <a:r>
              <a:rPr lang="es-ES" sz="2200" dirty="0" smtClean="0">
                <a:latin typeface="Franklin Gothic Demi Cond" panose="020B0706030402020204" pitchFamily="34" charset="0"/>
              </a:rPr>
              <a:t>características</a:t>
            </a:r>
            <a:endParaRPr lang="es-ES" sz="2200" dirty="0">
              <a:latin typeface="Franklin Gothic Demi Cond" panose="020B07060304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1726" y="1636368"/>
            <a:ext cx="5450639" cy="12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upload.wikimedia.org/wikipedia/commons/thumb/a/a0/Venezuela_politica.png/550px-Venezuela_polit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32" y="160338"/>
            <a:ext cx="2692768" cy="20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32" y="1279210"/>
            <a:ext cx="7411452" cy="124477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VE" sz="2400" b="1" dirty="0"/>
              <a:t>La escolaridad es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obligatoria</a:t>
            </a:r>
            <a:r>
              <a:rPr lang="es-VE" sz="2400" b="1" dirty="0"/>
              <a:t> en la educación inicial, primaria y media. Toda la población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de 3 a 17 años </a:t>
            </a:r>
            <a:r>
              <a:rPr lang="es-VE" sz="2400" b="1" dirty="0" smtClean="0"/>
              <a:t>debería </a:t>
            </a:r>
            <a:r>
              <a:rPr lang="es-VE" sz="2400" b="1" dirty="0"/>
              <a:t>estar en el sistema educativo</a:t>
            </a:r>
            <a:r>
              <a:rPr lang="es-VE" sz="2400" dirty="0"/>
              <a:t>.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No es así.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75362" y="197371"/>
            <a:ext cx="7030387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4000" dirty="0" smtClean="0">
                <a:solidFill>
                  <a:schemeClr val="accent5">
                    <a:lumMod val="75000"/>
                  </a:schemeClr>
                </a:solidFill>
              </a:rPr>
              <a:t>Ahora miremos a Venezuela</a:t>
            </a:r>
            <a:endParaRPr lang="es-VE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2" descr="Resultado de imagen para mapa venezuela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data:image/jpeg;base64,/9j/4AAQSkZJRgABAQAAAQABAAD/2wCEAAkGBxMTERUTEhMWFhQWFRgaGRcUFxcXGBwXFRcXFhQYGBgYHCgiGBooGxgaIjEhJSkrLzAuGh8zODMsNygtLisBCgoKDg0OGxAQGywkICQtLCwsLCw0LCwsLywtLCwsLDQsLCwsLCwsLCwsLCwsLywsLCw0LywsLCwsLCwsLCwsLP/AABEIAMUBAAMBEQACEQEDEQH/xAAbAAEAAwEBAQEAAAAAAAAAAAAAAwQFAgEGB//EADsQAAEDAQYEBAQFAwMFAQAAAAEAAhEDBAUSITFBUWFxkRMigaEyscHRBiNCUmIU4fAVgvEWQ2NykiT/xAAaAQEAAwEBAQAAAAAAAAAAAAAAAgMEAQUG/8QANREAAgECBAMFBwQCAwEAAAAAAAECAxEEEiExQVFhEyJxgbEFFDKRodHwM0LB4RUjUmLxNP/aAAwDAQACEQMRAD8A/cUAQBAEAQBAEAQBAEAQBAEAQBAEAQBAEAQBAEAQBAEAQBAEAQBAEAQBAEAQBAEAQHhMaoCvQt1N7i1rpI658wTqOippYmlVk4wkm1vYnKEoq7RZVxAIAgOXVACASAToJzMaxxXLg6XQEAQBAEAQBAEAQBAEAQBAEAQBAEAQBAEAQBAEBUt14U6XxnM6ACSqp1owai93suJJQb1M9t9ve5op0TBOZdw300UY1Ksmu5ZcbtX8kr+vzOuMUt7m2FeQKd8A+A+OE9QCC4eokLPioSnQnGLs2mTptKabPnal608dIsObXCSAYjQ56b+y8XAU6lOrCbpuMbWd9N9tPE1VGnFq92fWgr6IxHqAICneNgFXCZILHSCPT7KEqcZNN8NV6HVJq9jq77J4TMGIuAJieHBSjFRVkG7u5kWi0WkWmACaeLLSIMa+k+yyuFftsyl3eWm1n0ve9uJZeGS1tTTr2moKzWhksOruH2V7dTtFostvO/hy8yHdy9S8rCIQGbaK9ZlUnDipQMhEzIB+pVffUm+Gllx66ktLdTRaZVhE9QBAEAQBAEAQBAEAQBAEAQBAEBDabU1kYjroACSY1yCprYinRSdR2uSjCUtjCtlIy2s8SQ8Eg8NAPQHuvDhWlHE+9VNnePhHh935mtxTh2a/Gb9Co1zQWkEHQhfQppq6MTVitWvJgMNl7uDdPU6LJXx1Gi8rd3yWr/rzLY0pS14EL7TVfkGtYP5eY9sh81llj60/0qdusvsvuTVKK+J/IrMudsQSTOonI9VR2NeSanUeu+305eRPPFbLYm/0tnP1JXXhW9XUl82c7S3BHvhVGZseT/F5Lge5kKSniqLzKWdcnZfJpetzlqctLWLditoqSIwuGrT8xxC9LDYmGIhmj4NcUymcHB2ZaWggEAQBAEAQHjiAJOnNAV6tuptaHF4gmARn104KmpiKVOKlKSSbsurZJQk3ZIsAzoriJBRpvD3FzpafhGWXJcSavqdbLC6cCAIAgCAIAgCAIAgCAIDx7gAScgBJ6BG7asGZZhjcajt/hB2bsvCg/earrP4do+HPz+xqfcjlXmT1qYLSDor60FODTIxbTPnrHTDnOoB0NYSfKSJx5wYOkbLC8TWqUqcI6Xur87afX1RdljFuRrXcQ0FpiWmPTYqeGUKWlrEal5ak9W2sGWITw37arS66WxWoMiNqefhYf9xA/uqnXm9iWRD+pqDVnYj2mE7aa3GVERvJxBw0yY5jtIJz5KHvUvy5Ls0V7JaAbW0zEsIgyM5BH1V3syf+2pdWva3XmRrx7qPonGNV7RlK9S8KTdajcuBk9hmqp16cPikkSUJPZFY33R2dPp91nl7Rw8f3fR/YsVCfIms9503mGuzOkgiY1gqyljKNWbhCV2uGv8kZUpRV2ixaKWJrmzEgiRzWiSUk0yCdncpXRYHUg4OfiBOQiI9Aq6NGNKOWN7dW39WdnJyd2Xq1MOaWnQiCrJRUlZq6ZFO2x8NaKVMOIFR8YsxvHAuJyK8qVDC3Uuz+G/7ZW8ktL342ZqUp2tm36o+ps15MwNDGvIAgZD5yrF7Vw7Wmbwyu/wBSHu8lvY4tN8+GJewNGxc8D6Kp+1raKlNvgtPuSWH/AOyKjfxSzg08g7P0EZrtP2jWlNQlh5q/HS3z0Rx0YpXU0X7Bebqj48JzRGp/4XpQlNvVW8ylpLZmkrCIQBAEAQBAEAQBAEBSvd35cbuc0e4J9gVh9pSy4afXT56FtFd9HVMQAqaccsEiUndmXfVuIinTzqPyEbcSeQWeSliKnYx2Wsn05eLJq0FmfkP9J8Gm17Jc9sl5Orgfi+XstuKweeko0tHHWK4eHn6ldOpaTzcTu1uY9oMAlwyOWXrsvKdaFSCmvMvUXF2LVlazCMMekeui0UYQa13ISbLIC1JJFZDa6uFpMKqvK0SUFdlex1WhsFzZGueiz0akLa8Sc07kBLDULXCZiMp2men2WfLTlO7XmTvJIzbWCysAKfkJEkkR6dFRUo05Xzzu1snmenjt0Jxk+CNC02NuTmzqCQCehyCs93gksmmnQjnfEsUH0gMiOcnP1WmFOil3ldkG5M8rCm+IIDgZBGRBXZKKtKm8rX5rzRxX2eqO2XoWwHtxc2an/b/daKftWzy1YNdVqvv5akXh76xZZF6U98Q/2O+gWpe08K1fP8019GivsJ8ivaLbUcD4TYH7jkY3IB09Vmre0JybjRjp/wAuF/DiWRoxWsn5FB1KnIBpkuM5kCTxkk89V5qTT1nK731er8i7yRdpUHgCMIjYDJaoUpJaFbkmU7fQLyPEBgDRuJzSZBEwNo4brPXjUd7b8+K32+ZODSJLoqt+CqxoIBLXOEeUHedDEL1sDjO0i4T3gldvjpq/ncoq07O64m5SqtcJaQRyMrfCcZrNF3XNFLTTsztSOBAEAQBAEAQBAEAQGbbH46jWDRhkn+UEAdie4Xk46oqlSNCPB3l05Lz/ADc0Uo5YuT8iyrSJl2ek1lrLnZl7YaTtGoHWVXgJ5Kk6TWt7p87/AG9CVVXipI3SvVM58+6lD6lNjZbiETECQCd53Xz2KivepRjyTfj8jZB/602WRYYAhxBAGYPARpp7KToOMbo5nuziy2/Z2uegO3HgeSjDE5dGdlT5ETqj6pyaQ0fuyxTl1A3UJudV29OB1JRO7BZRm1wEg8OQiJ5CPRSo0k3ZnJy5Fo2JkRH376rQ8PFakM7KNOy43HN2HMZnWDEceOZWSNHPMtcrIt1bK1okeWNxy48VpqUVGOhWpXZXxYsBI/V9CAc+6zKzZPY0HUWnUBb1SiVZmU3NwPJDJBA0A1E6+3ZZXHJK5NO6LVGo1wkLTBwnwIO6JoVqSREpW9oEO3afUzkQPssteKTuWQfAuNOS0wd4plb3BC60nuLmRe1PFVptA3meTYkcycvc7LzcTFObXNWtzvz6L+uJfTehcdYiDNNxYcpiM44gq+nQqUU+wla/Dhfn4kHNS+JXIqTq1E71Wk6Ew4Tw2PTJWUsXWotqsrp8Vw56cvzbbkoRn8Oho2W3MqEgGHDVpyPWOC9LD4mnXjmg/wCH8imdOUNyyryAQBAEAQBAEBzUmDh1gxOk7I+gPm2Xfamy+QYmGD9U6knjK8j/ABWVScZvO3fM/HXQ09vd6rQ1bFXxsBIg7jgdwuUKjldS3TafkcnG2xzeNDGwgaxkeeyqxlHPHMt1ryfzJUpWZFRvQtptDmudUgA7ebrv6StcvatBaRu3ys/q3oQWHlxIKHiNcXvEz8RHHKCBsI2+a8yE6ud1am78tOXkXtRtlRaNvYQYnsfstE6+aOiK1CzIrFZmuYC4AzJmOO/WIUaNKMrs7OTRoNaBotkYqKsipu5UtbcJDxrIB5iY+qz1Vld0WR1Vi2DktCd43IcSpZDBfGgd8wCfdZaTtdonLgR3dbDVLwWwGuLesbqVObm1GXFJ+AkrbFhtjaDI2227aKfYK9zmdlhXkDwhcaugmUhNMnKWkzO4k78Rz4dFjSdJlvxF1rpErXGSkroqasRWmjiAgwQZB/zkq6tPOiUZWIW1XMMP02d9Dw6/JUxnKDsyTSexbBWtSTK7Gde9N/lewYnNOmWhyOuhhYsVB3v9fQupvgSXXbTUBxNwuBIIkHppyhTw9Zz0bvpvsRqQsT26sWMLgJIGkx77KeJq9nC5ynG7PkLBb6htLHay7RukAZ576rns+lCNRuO/G/X6LZfLgTrvu2Z9+F7RjCAIAgCAIAgCAIDFqVfBqODh5XmWniTqOsrxMTGeHrupa8Z/R249GaoWnG3FCva6gEhmXM5+0qmdeZJQiT2ah+p2bvlyHJXUad1mZGUuCOazi52BpgDUjXkBKjUbnLKgtFcnpWcNEAK6FCKViLm2RGykfAY5ajt9lB0WvhO5uZyar2fHEcRl3H91HPOD1O2T2F4tlszpnHHkUr95JoQ0Z4a78PwH0IVbqSyHcqudXaQabegnrGfurqFmmRnuWg0BXxhGOyINtnqkAgCAp1A5zyA4gADSNTOsjosUk6krFq0RYs9LC0BaqcMqsVydyRTOHFZgIIOhVdRJrU7Fszi/A+cTnNjiO5H2Xm9vCEtJIvytrYjqXvjBbRbjPHRoPM/QK2riJSVvhv8APyX3ORppEly2V7Q51SMbjJjhoB2VmGppSvFNK2l9+vzI1JXJ72ol1JwaAXRlOk7KWLhmh625HKTsz5a77prA4mjA5pynUxntqJXI4zJpFSlxdtuVtbPRLw1JygnvY+pfeNWRhpSIEyQDO8clon7Td+5Bvx0+5UqC4sm/1imB5zgdMYTmfSNQtFHH0asHLa26e6/OhF0J5rLUs2S1sqNxMcHD3B4Eaha4yUldbFUouLsydSOBAEAQBAEBQvmMDRuXtw9QZPsCsHtOUVh5KXGyXjwLqCee6I7VRc4CNiDB3jblmsdSnJxRZFq5y22AA4hhiNeekR8lGNeyyvcOB1Y2HzOIjEZj0Az55KdCOuY5N8C0tJA4qVQ0SToq51YxOqLZnvtheDFNxbxyEjiATKxzrSloWqKRDRtDS6HOEN0DsnTkRLTy3VcJO+q+xJrkX226mf1DutnaxtaxVlZUr120zia4QT5gM8t3ZaRx5LPJ5Zd0mldamjRrNcJBB6LXCqpIqcWjuVZdHLHspdApW28WMyxDEdASBmstXErVRu+diyNN8SSx4YyMk5k8SmHnBq6eommQ2+9G03NbBLnTAaJ01StiHG+Xha7fXYRhfcr074MQ6m9rsobBMzpmBHXgqliZvaz67fR6+HMl2aOnWWtUbDnhoP7AZjk4n3hOznU1t89vkvuM0YmbaLvYKgpMaAS2S4uOkwcQnz+qzVM6felpfay330/4+XkWRatexrWW7WNaAwxG4Pr81qp0FK8r3b3K5TexKKlRsiMXOQMvv6KeecNyNkyZloBbOyuVaNtSLizgW1kEyIG+gz0z3UVXiuB3IyvWvVmjfM7gNZVEsW5d2nFt/QnGi+JHZLGSTUqZuOg2AVmGwih356ye7LJ1LLLE4tl3wfEpHBUG435EbhaHGVN5qfy4M4pKfdn8+JpXReIrM4Pbk9u4OnY7FehTqRqRzRMdSm4Ssy+rCAQBAEAQGXflXAGPPwtdnyyK872nTqTpx7ON2pJ26a/cuoNJu74ETb0a5uJnm4Aa+6xvFPa1mt7lvZlTx5qhxpuiImDA1zWXM3K7sWW0sa1Ou0jIj0XoKrGxQ4sgqWguOGnHM5kDlzKqnUcnaJJRS3DbADm+XH+X20XY4fmw58i2GrQoJKyK7nPhjgodjC97HczHhjgu9jDkMzHhjgnYw5DMyJ1kbMjInWCR3jVVuguBLOUrwIY0lz3EDQA5knIARqZWSrdPLF6lkdSsyy2l4BNQN5BoOuxJ1jlCjGnKeqi2urt8kufW51ySLNjuRjcRf53OMkuAPTbRXxwraWbSyskr/l+pB1OR5VugNE0DgcNAJw9C2Y+q7Uw8r3vf18mFUR1RurzB9Rxc4abAdAo08K+Ol9+b8WddTkaWAcFs7OHIqzM6Uzh8/eFAvtLWl5pgtgEDUkzExlosdCjQrVZxrau6svJlspTjFOJdumzeG57A5zmgwMRJ2E685U+6sVKMEkkltpr/AOWOO/Zps01pauVkDrIwmYH+ceKpdGNyWdkVvpQ0ua0FwGX/ACs2MpxjSbRZSd5WZWuimBTBkEmSTzJkrRg4RjTViys3exfWopCAzrdZHBwrUjhqNB6Ebg8QqXmpPPDzXP8AstTVRZJ+TNW67aK1JrwImQRwcDDh3XpQkpxUlxMUouMnFltSIhAEAQHjmgiCJHNAYNrpVaTz4VLG1xkQQIJ1HdeRX9n1HXlUpSSUrXur67aeRojWjlSktiMV7UNbP2cPsuPAYhbTi/Ff2d7WHJkL/wCoqOhtANMZmpEdBGqjD2dXk32k7Lhl4/Pb6nXWitlcm/ratERUpEnbwxiB5ck90xNGVoWkub0a8f6OZ4SWuhpWK1io2RlxB1HIqVKtmbhJWkt0clG2q2LCvIhAEAQGbf1d7Kc0yAZGZ2E5mN1kxMu8k726bvkuhZTRHY7pEh9Ql7+LtB0boFVQoucbvRPgv5e7JTnZ2RrALelZWRSF0BAEAQHFZ4a0k5ABQnK0TqV2fMNrA1sVSpih002CADsJO0TGax4WtRpKVaUHnW++vhsuF3yLZwlK0U9D6C7rPgZnm45kzMn1VuGhK2aTbb5724EKjV7ItLUQPHOAElclJRV2ErlavbaYyLhmsVXGUHFpu/gWxpTvczLDZxjBpSGCZJmDyAPzVOCp1XVc72jye/56mipJ5bS3NdeuZggOXnIyuS21Orcq/hQyyqRp4zo7Nn3lW4P9FefqQxX6rNtajOEAQBAEAQBAEAhAZN40DTd4zBl+sDh+4c152NwzlatT+JfVcvt/ZdSmvhlsWaVYOAIORVNOvCcM1yUoNOx2HDirFUi9mcszwvHFcdSC3Yszj+pbMSFQ8bQTtmRLs5cjMvKr4j2UmycwXxs0SRJ5kAR1WerU7SV47bLx/palkY5Vqa7BAXoQjlikUt3Z6pHAgCAIAgPHCdVxxTVmEzLvKi0uawCHOIOLk0g99F5tenCM1ZbfyXwk7GowZL0KatFIpe56pnCG2NljhyWbGL/TKxOn8SM66bK3wmy0SRmY1UsNBOmm1vqX1ZvNoaAELUlYpbueoAgKl6kii+NcJVOI/TZbR+NFu4aTW2ekG6YAfUiSe69NWS0MLvfUvrpwIAgCAIAgCAIAgPCEBhWu4XEwyqW0yc2jUCZOE6hYZezsO6vaNa3u1wflt18S1Vp5bHr/AMPkfBXqDrDvmk/ZuGl+y3hdegVea4nn/ThPxV6p45x8l1ezsKnfIvX1HbT5nf8A09Z2NLngk6l7icXdX5KVOnayUUvKxDNJvqV7roeHH8iTnrGxJ46D1Xz9Fx7RzXw/t4aeHD6Gye1jXfUAEkr0ZVYpFCiyD+tbBOm2eR0nIeqq94TWhLIQsqODhidqCSDEDTlzVKm1K7JtKxdp1A7MGei2xmpbFTVjtSOBAEBDXszXEFwnCZHXiqp0lJ3JKViZWoiEBnXzUcGiMgT5jwG5Xn453tGXwvc0YdJvUmszQGgN0hehSUVBKOxGd8zuSqZEIAgK94PApuJ4FVV/02WUfjRN+HWkWWlIjyD3zC9GCtFIxyd5NmipEQgCAIAgCAIAgCAIAgCAIDPvOqHflDNxwk8AA4HPsvM9o1o5Pd95SX0vuy+jF3z8EKtlDgJ23GR9lU6CaSOqdjxtjbwnrn811UUM7JBRbMwJ4rvYxOZmeVKDTEjRJUosKTRWsxio4DTX10I7ALPR0nZFkti8tpUEAQBAEAQHL2AiCoVKcakcsjqbTujIM0HR/wBsn/5J+iwUqksPPs57cH+cTWrVV1L5rN4hem6kVxKckuR2CpET1AZN92lx/JYwue8GAOA1JO2qpnGVV9nHpctg401nkb1ipFlNjTq1rQeoAC9QwE6AIAgCAIAgCAIAgCAIAgCAzKrf/wBJP/jb83LycX/9cNP2v1NEP034lpWkQgCAICo3yPjZ2nXf791kXcmWbotgrWncrCAIAgCAIAgKdveCMEYidAM/8CwYu9VdlTV5dOHVvgW0+73m7Iq0fwvTLfzHPc6P3GGnkBw5r1qOFhCKule2r9bFc8ROT30FyPcaXmMwSAeQMCecLNS0vFbJtGirrZ8WrmgrSoy65i2US4w2HAf+xaY+vso0bKu78v5JVP0dOZ9GvQMYQBAEAQBAEAQBAEAQBAEAQGZUytB/k0HtIj2Xj4pKGMjK/wAUWreD/s0w1pvoy0ryAQBAEBHXpgjNVVYpq7JRZm3feLC5zQ4kDjOoJB16LHGv2LXa6J7dVoWOGZaGmyqDoVsp16dT4XcqcWtztWnAgIKtrY0gOcATpms88VTg7Nk1TkyK03nTYCXOGQlV++03ZQ7zfI72UuJmttlW0Pw0RDBBLnSDroARw+aupYWrXeateKT+Hmrc0/yxyU4w0jr1NmwWE0ySXST1nJbsPhKWHv2a331b9SmdSU9yW8RU8J3hRjjKf81haJXtpuRja+ux8/ZKtWgGsqUS1pIAcHBwk6TnqvM7OrRjeVmuL8Wbs9Oq7Run9jaVxUVrdY21WFru6rqU82vFbE4Ty+B1cFre/wARlQgmmQMWhII35rVhqsqkLy3vYor01CVo7bmstBSEAQBAEAQBAEAQBAEAQBAZl904DaokFhEx+06+mhWD2jRc6OaEbyjqufW3kXUZWlZ7Mms9YPaHNMghU0qinG52UbMkVhwIAgBC41dWBi2u7qeP8xs0zmYmQeOWoO6zUKscNLJV+DdN626dEWSTmrx39SSrdeFodY4E6ySW8j6ZrZiMHHEOM4ytbirar81vqVwqOF01c4fZbbpiYZIzAOQ3kE5qr/GvMv8AZK2t9vKztod7ZW2JDa3AOpvyqAeh5jkvOxtSphYOFR6ftlz6eJdTSm015oiue5adRjatUmqXN/VoJ1he9QoUqavTja+plnKTer2L9G4LO0z4YJ556dVbGKirRViLbe5pNaBoI6KRw6QBAZ1/0GuoPxOw4RiDpiHD4ffJV1YRnBqWxOnJxknEhsLy6m0nUgLDRbcE2a6qSm0iwrCszrjOC01qZ/WA8Hp5SPcd13Bu2aHJ+oxKvlnz/g+gW0yhAEAQBAEAQBAEAQBAEAQHjgIz0QGRd7Ye/AZpz5fXMxxErxE4PEzdJ3T35X6fz1NTvkWbcvrUVhAEAQHjxkoVEnF3Orcpfh6fzZOQqGBwyCt9lpLCxt19Wcrvvs11vKSrb7vZWbDxPsVGUYy3VzqbWxNZ6LWNDWiABkFI4SIAgCAID5++A59pZTLj4ZbiwjLNp/Vx/ssOMzNxjfR7o14ayTlbVbGg0RkiVlY43c9QGXeJwVqNUfvDTza/IjvHZQg8tePXQm1mpPpqfRr0TEEAQBAEAQBAEAQBAEAQBAYt916gcBgJpfqLffF/EcF5vtGniKkLU2svFa5n0X5r630XBPXf6FqyVWuaCwiOSow0oONoq1uHIlNO+pOtBAIAgCAIDPpv8KuB+mqYI/lGR7COypwVR0q7ocGsy6c157/PmSqLNDN5GyvXM4QBAEAQBAEBgWaHWis/WHYR0aACO8rzpvNXfRJG2PdorqaCmQCAyvxCz8sPHxMIc3qOqpqyyOM+T+hbTjmTj0PoaNTE0OGhAPcSvUMB2gCAIAgCAIAgCAIAgCAIDwhAY9pswo1GuYYa8wW7TEgjhovJ9oU403GvFa3SduXX7mii3JOLNBWkQgCAIAgKdtsgc5rphzDIPPpus9TNCXaQkk9teRONmrNFK2Xw6mY8RrnfsgSc9ozVNLHYupVjGKjKN7NpOyXHW5KVKmo3eh9Ax0gHiF75kOkAQBAEAQHzheKVrewwBUh7dszk4DjmJ9V59dZK2bg/4NtLv0rcjUUiAQGP+IHA+GwwQ6owEHhiG26qunWgvzYsSapSZ9MBGQXpmE9QBAEAQBAEAQBAEAQBAEAQFW8qOOm4DUZjq3MKnEUVWpSpviv/AAlCWWSZFZKuJgPJeZhZudJX3Wj8UX1FaRMtBAIAgPHOA1UJ1IwV5Ox1JvYxbf8AnV2Ug8huZdgMGBpmNlRhezxVeTazRila+139Cc7wguDZqWG5qVKS1sk6udme5XswhGCyxVl0MzbbuzQUjgQBAEAQBAY/4mgU2OI+Go0zGgznos2LTdJ26epfhrdor9fQmpvBEgyqISUldFkouLsztSOGVc9mbVtNWo/zGmWhk5hsgkkc1LBpNOXFsYltNR6H0i2GUIAgCAIAgCAIAgCAIAgCAIAgMWhV8KoaTspJLTsQc4HMLw6kXha0nJdyTunyb3T5a7GpWqRVt0aMrVdWuVkfjtmJVPvVLNlzK5LJK17FC8r2FMhrQXPOjWiT/ZRz1asnCik7bt7L86HbRiryKrbvtFoIFYeHT1Ia7M8ieC00cBlqdpVlmfDTRf2QlV0tFWNi77ppUSSxuZ1JzPdb4xUVaKsVNt7l5SOBAEAQBAEAQHNWmHAtcJBEEHcHVAYNe6qlF2KzeZp1pvccjxaT8ljqYXXNT09DTDEaWqa+pTtd9EMe0tLKrQfK755bc1kqSnFqElZtpXW2pohCL78dUtbG5cl3ijSDZlzjic7i4/Tb0XqU4KEVFcDBObnJyZoKZEIAgCAIAgCAIAgCAIAgCAIAgILZZW1G4XDodwdiCozhGcXGSumdTad0Ytax2seRhYW7OMzHMLy/8V+1VJZeX8XL+345dSOtcAp08YDqlbI4iTPOOW0LTiMIpYeVGkkr6eHXxW/iQhU7+aTL1x3T4Y8R7i6o4ZztOcDgr6OHp0Vlpq38+JCU5S1Zrq4iEAQBAEAQBAEAQBAEBTvK7adduGoOhGo6FcaT3OptbFtogQunD1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857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74303" y="2739544"/>
            <a:ext cx="8659562" cy="614681"/>
          </a:xfrm>
          <a:prstGeom prst="rect">
            <a:avLst/>
          </a:prstGeom>
          <a:solidFill>
            <a:srgbClr val="276B7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¡</a:t>
            </a:r>
            <a:r>
              <a:rPr lang="es-ES" sz="27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Más de un millón en esas edades no está recibiendo educación!</a:t>
            </a:r>
            <a:endParaRPr lang="es-ES" sz="27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0632" y="3354225"/>
            <a:ext cx="8726905" cy="3158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s-VE" sz="2400" b="1" dirty="0">
                <a:solidFill>
                  <a:schemeClr val="tx1"/>
                </a:solidFill>
              </a:rPr>
              <a:t>Las tasas de escolaridad </a:t>
            </a:r>
            <a:r>
              <a:rPr lang="es-VE" sz="2400" b="1" dirty="0" smtClean="0">
                <a:solidFill>
                  <a:schemeClr val="tx1"/>
                </a:solidFill>
              </a:rPr>
              <a:t>son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75,5%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en educación inicial,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93,4%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en educación primaria y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74,8%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en educación media</a:t>
            </a:r>
            <a:r>
              <a:rPr lang="es-VE" sz="2400" dirty="0">
                <a:solidFill>
                  <a:schemeClr val="tx1"/>
                </a:solidFill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es-VE" sz="2400" b="1" dirty="0" smtClean="0">
                <a:solidFill>
                  <a:schemeClr val="tx1"/>
                </a:solidFill>
              </a:rPr>
              <a:t>La tasa de primaria </a:t>
            </a:r>
            <a:r>
              <a:rPr lang="es-VE" sz="2400" b="1" dirty="0">
                <a:solidFill>
                  <a:schemeClr val="tx1"/>
                </a:solidFill>
              </a:rPr>
              <a:t>está </a:t>
            </a:r>
            <a:r>
              <a:rPr lang="es-VE" sz="2400" b="1" dirty="0" smtClean="0">
                <a:solidFill>
                  <a:schemeClr val="tx1"/>
                </a:solidFill>
              </a:rPr>
              <a:t>cerca del nivel </a:t>
            </a:r>
            <a:r>
              <a:rPr lang="es-VE" sz="2400" b="1" dirty="0">
                <a:solidFill>
                  <a:schemeClr val="tx1"/>
                </a:solidFill>
              </a:rPr>
              <a:t>de 10 años atrás, mientras que en inicial ha aumentado en </a:t>
            </a:r>
            <a:r>
              <a:rPr lang="es-VE" sz="2400" b="1" dirty="0" smtClean="0">
                <a:solidFill>
                  <a:schemeClr val="tx1"/>
                </a:solidFill>
              </a:rPr>
              <a:t>13,1 </a:t>
            </a:r>
            <a:r>
              <a:rPr lang="es-VE" sz="2400" b="1" dirty="0">
                <a:solidFill>
                  <a:schemeClr val="tx1"/>
                </a:solidFill>
              </a:rPr>
              <a:t>puntos y en media en </a:t>
            </a:r>
            <a:r>
              <a:rPr lang="es-VE" sz="2400" b="1" dirty="0" smtClean="0">
                <a:solidFill>
                  <a:schemeClr val="tx1"/>
                </a:solidFill>
              </a:rPr>
              <a:t>10,3.</a:t>
            </a:r>
          </a:p>
          <a:p>
            <a:pPr algn="ctr">
              <a:spcBef>
                <a:spcPts val="1200"/>
              </a:spcBef>
            </a:pP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Observamos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que todavía hay un gran camino por recorrer en nuestro país para asegurar la universalidad del derecho a la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educación. </a:t>
            </a:r>
            <a:endParaRPr lang="es-ES" sz="240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53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upload.wikimedia.org/wikipedia/commons/thumb/a/a0/Venezuela_politica.png/550px-Venezuela_polit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32" y="276147"/>
            <a:ext cx="2692768" cy="20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9" y="1353094"/>
            <a:ext cx="6664629" cy="158942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s-VE" sz="2400" b="1" dirty="0" smtClean="0"/>
              <a:t>En cantidad,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más de la mitad de los no escolarizados </a:t>
            </a:r>
            <a:r>
              <a:rPr lang="es-VE" sz="2400" b="1" dirty="0" smtClean="0"/>
              <a:t>se concentran en </a:t>
            </a:r>
            <a:r>
              <a:rPr lang="es-VE" sz="2400" b="1" dirty="0"/>
              <a:t>Zulia, Lara, Mérida, Bolívar, Barinas, Sucre Guárico y </a:t>
            </a:r>
            <a:r>
              <a:rPr lang="es-VE" sz="2400" b="1" dirty="0" smtClean="0"/>
              <a:t>Portuguesa, en ese orden.</a:t>
            </a:r>
            <a:endParaRPr lang="es-VE" sz="2400" b="1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07728" y="404662"/>
            <a:ext cx="7030387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200" dirty="0">
                <a:solidFill>
                  <a:schemeClr val="accent5">
                    <a:lumMod val="75000"/>
                  </a:schemeClr>
                </a:solidFill>
              </a:rPr>
              <a:t>¿</a:t>
            </a:r>
            <a:r>
              <a:rPr lang="es-VE" sz="3200" dirty="0" smtClean="0">
                <a:solidFill>
                  <a:schemeClr val="accent5">
                    <a:lumMod val="75000"/>
                  </a:schemeClr>
                </a:solidFill>
              </a:rPr>
              <a:t>Dónde el problema es mayor?</a:t>
            </a:r>
            <a:endParaRPr lang="es-VE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2" descr="Resultado de imagen para mapa venezuela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data:image/jpeg;base64,/9j/4AAQSkZJRgABAQAAAQABAAD/2wCEAAkGBxMTERUTEhMWFhQWFRgaGRcUFxcXGBwXFRcXFhQYGBgYHCgiGBooGxgaIjEhJSkrLzAuGh8zODMsNygtLisBCgoKDg0OGxAQGywkICQtLCwsLCw0LCwsLywtLCwsLDQsLCwsLCwsLCwsLCwsLywsLCw0LywsLCwsLCwsLCwsLP/AABEIAMUBAAMBEQACEQEDEQH/xAAbAAEAAwEBAQEAAAAAAAAAAAAAAwQFAgEGB//EADsQAAEDAQYEBAQFAwMFAQAAAAEAAhEDBAUSITFBUWFxkRMigaEyscHRBiNCUmIU4fAVgvEWQ2NykiT/xAAaAQEAAwEBAQAAAAAAAAAAAAAAAgMEAQUG/8QANREAAgECBAMFBwQCAwEAAAAAAAECAxEEEiExQVFhEyJxgbEFFDKRodHwM0LB4RUjUmLxNP/aAAwDAQACEQMRAD8A/cUAQBAEAQBAEAQBAEAQBAEAQBAEAQBAEAQBAEAQBAEAQBAEAQBAEAQBAEAQBAEAQHhMaoCvQt1N7i1rpI658wTqOippYmlVk4wkm1vYnKEoq7RZVxAIAgOXVACASAToJzMaxxXLg6XQEAQBAEAQBAEAQBAEAQBAEAQBAEAQBAEAQBAEBUt14U6XxnM6ACSqp1owai93suJJQb1M9t9ve5op0TBOZdw300UY1Ksmu5ZcbtX8kr+vzOuMUt7m2FeQKd8A+A+OE9QCC4eokLPioSnQnGLs2mTptKabPnal608dIsObXCSAYjQ56b+y8XAU6lOrCbpuMbWd9N9tPE1VGnFq92fWgr6IxHqAICneNgFXCZILHSCPT7KEqcZNN8NV6HVJq9jq77J4TMGIuAJieHBSjFRVkG7u5kWi0WkWmACaeLLSIMa+k+yyuFftsyl3eWm1n0ve9uJZeGS1tTTr2moKzWhksOruH2V7dTtFostvO/hy8yHdy9S8rCIQGbaK9ZlUnDipQMhEzIB+pVffUm+Gllx66ktLdTRaZVhE9QBAEAQBAEAQBAEAQBAEAQBAEBDabU1kYjroACSY1yCprYinRSdR2uSjCUtjCtlIy2s8SQ8Eg8NAPQHuvDhWlHE+9VNnePhHh935mtxTh2a/Gb9Co1zQWkEHQhfQppq6MTVitWvJgMNl7uDdPU6LJXx1Gi8rd3yWr/rzLY0pS14EL7TVfkGtYP5eY9sh81llj60/0qdusvsvuTVKK+J/IrMudsQSTOonI9VR2NeSanUeu+305eRPPFbLYm/0tnP1JXXhW9XUl82c7S3BHvhVGZseT/F5Lge5kKSniqLzKWdcnZfJpetzlqctLWLditoqSIwuGrT8xxC9LDYmGIhmj4NcUymcHB2ZaWggEAQBAEAQHjiAJOnNAV6tuptaHF4gmARn104KmpiKVOKlKSSbsurZJQk3ZIsAzoriJBRpvD3FzpafhGWXJcSavqdbLC6cCAIAgCAIAgCAIAgCAIDx7gAScgBJ6BG7asGZZhjcajt/hB2bsvCg/earrP4do+HPz+xqfcjlXmT1qYLSDor60FODTIxbTPnrHTDnOoB0NYSfKSJx5wYOkbLC8TWqUqcI6Xur87afX1RdljFuRrXcQ0FpiWmPTYqeGUKWlrEal5ak9W2sGWITw37arS66WxWoMiNqefhYf9xA/uqnXm9iWRD+pqDVnYj2mE7aa3GVERvJxBw0yY5jtIJz5KHvUvy5Ls0V7JaAbW0zEsIgyM5BH1V3syf+2pdWva3XmRrx7qPonGNV7RlK9S8KTdajcuBk9hmqp16cPikkSUJPZFY33R2dPp91nl7Rw8f3fR/YsVCfIms9503mGuzOkgiY1gqyljKNWbhCV2uGv8kZUpRV2ixaKWJrmzEgiRzWiSUk0yCdncpXRYHUg4OfiBOQiI9Aq6NGNKOWN7dW39WdnJyd2Xq1MOaWnQiCrJRUlZq6ZFO2x8NaKVMOIFR8YsxvHAuJyK8qVDC3Uuz+G/7ZW8ktL342ZqUp2tm36o+ps15MwNDGvIAgZD5yrF7Vw7Wmbwyu/wBSHu8lvY4tN8+GJewNGxc8D6Kp+1raKlNvgtPuSWH/AOyKjfxSzg08g7P0EZrtP2jWlNQlh5q/HS3z0Rx0YpXU0X7Bebqj48JzRGp/4XpQlNvVW8ylpLZmkrCIQBAEAQBAEAQBAEBSvd35cbuc0e4J9gVh9pSy4afXT56FtFd9HVMQAqaccsEiUndmXfVuIinTzqPyEbcSeQWeSliKnYx2Wsn05eLJq0FmfkP9J8Gm17Jc9sl5Orgfi+XstuKweeko0tHHWK4eHn6ldOpaTzcTu1uY9oMAlwyOWXrsvKdaFSCmvMvUXF2LVlazCMMekeui0UYQa13ISbLIC1JJFZDa6uFpMKqvK0SUFdlex1WhsFzZGueiz0akLa8Sc07kBLDULXCZiMp2men2WfLTlO7XmTvJIzbWCysAKfkJEkkR6dFRUo05Xzzu1snmenjt0Jxk+CNC02NuTmzqCQCehyCs93gksmmnQjnfEsUH0gMiOcnP1WmFOil3ldkG5M8rCm+IIDgZBGRBXZKKtKm8rX5rzRxX2eqO2XoWwHtxc2an/b/daKftWzy1YNdVqvv5akXh76xZZF6U98Q/2O+gWpe08K1fP8019GivsJ8ivaLbUcD4TYH7jkY3IB09Vmre0JybjRjp/wAuF/DiWRoxWsn5FB1KnIBpkuM5kCTxkk89V5qTT1nK731er8i7yRdpUHgCMIjYDJaoUpJaFbkmU7fQLyPEBgDRuJzSZBEwNo4brPXjUd7b8+K32+ZODSJLoqt+CqxoIBLXOEeUHedDEL1sDjO0i4T3gldvjpq/ncoq07O64m5SqtcJaQRyMrfCcZrNF3XNFLTTsztSOBAEAQBAEAQBAEAQGbbH46jWDRhkn+UEAdie4Xk46oqlSNCPB3l05Lz/ADc0Uo5YuT8iyrSJl2ek1lrLnZl7YaTtGoHWVXgJ5Kk6TWt7p87/AG9CVVXipI3SvVM58+6lD6lNjZbiETECQCd53Xz2KivepRjyTfj8jZB/602WRYYAhxBAGYPARpp7KToOMbo5nuziy2/Z2uegO3HgeSjDE5dGdlT5ETqj6pyaQ0fuyxTl1A3UJudV29OB1JRO7BZRm1wEg8OQiJ5CPRSo0k3ZnJy5Fo2JkRH376rQ8PFakM7KNOy43HN2HMZnWDEceOZWSNHPMtcrIt1bK1okeWNxy48VpqUVGOhWpXZXxYsBI/V9CAc+6zKzZPY0HUWnUBb1SiVZmU3NwPJDJBA0A1E6+3ZZXHJK5NO6LVGo1wkLTBwnwIO6JoVqSREpW9oEO3afUzkQPssteKTuWQfAuNOS0wd4plb3BC60nuLmRe1PFVptA3meTYkcycvc7LzcTFObXNWtzvz6L+uJfTehcdYiDNNxYcpiM44gq+nQqUU+wla/Dhfn4kHNS+JXIqTq1E71Wk6Ew4Tw2PTJWUsXWotqsrp8Vw56cvzbbkoRn8Oho2W3MqEgGHDVpyPWOC9LD4mnXjmg/wCH8imdOUNyyryAQBAEAQBAEBzUmDh1gxOk7I+gPm2Xfamy+QYmGD9U6knjK8j/ABWVScZvO3fM/HXQ09vd6rQ1bFXxsBIg7jgdwuUKjldS3TafkcnG2xzeNDGwgaxkeeyqxlHPHMt1ryfzJUpWZFRvQtptDmudUgA7ebrv6StcvatBaRu3ys/q3oQWHlxIKHiNcXvEz8RHHKCBsI2+a8yE6ud1am78tOXkXtRtlRaNvYQYnsfstE6+aOiK1CzIrFZmuYC4AzJmOO/WIUaNKMrs7OTRoNaBotkYqKsipu5UtbcJDxrIB5iY+qz1Vld0WR1Vi2DktCd43IcSpZDBfGgd8wCfdZaTtdonLgR3dbDVLwWwGuLesbqVObm1GXFJ+AkrbFhtjaDI2227aKfYK9zmdlhXkDwhcaugmUhNMnKWkzO4k78Rz4dFjSdJlvxF1rpErXGSkroqasRWmjiAgwQZB/zkq6tPOiUZWIW1XMMP02d9Dw6/JUxnKDsyTSexbBWtSTK7Gde9N/lewYnNOmWhyOuhhYsVB3v9fQupvgSXXbTUBxNwuBIIkHppyhTw9Zz0bvpvsRqQsT26sWMLgJIGkx77KeJq9nC5ynG7PkLBb6htLHay7RukAZ576rns+lCNRuO/G/X6LZfLgTrvu2Z9+F7RjCAIAgCAIAgCAIDFqVfBqODh5XmWniTqOsrxMTGeHrupa8Z/R249GaoWnG3FCva6gEhmXM5+0qmdeZJQiT2ah+p2bvlyHJXUad1mZGUuCOazi52BpgDUjXkBKjUbnLKgtFcnpWcNEAK6FCKViLm2RGykfAY5ajt9lB0WvhO5uZyar2fHEcRl3H91HPOD1O2T2F4tlszpnHHkUr95JoQ0Z4a78PwH0IVbqSyHcqudXaQabegnrGfurqFmmRnuWg0BXxhGOyINtnqkAgCAp1A5zyA4gADSNTOsjosUk6krFq0RYs9LC0BaqcMqsVydyRTOHFZgIIOhVdRJrU7Fszi/A+cTnNjiO5H2Xm9vCEtJIvytrYjqXvjBbRbjPHRoPM/QK2riJSVvhv8APyX3ORppEly2V7Q51SMbjJjhoB2VmGppSvFNK2l9+vzI1JXJ72ol1JwaAXRlOk7KWLhmh625HKTsz5a77prA4mjA5pynUxntqJXI4zJpFSlxdtuVtbPRLw1JygnvY+pfeNWRhpSIEyQDO8clon7Td+5Bvx0+5UqC4sm/1imB5zgdMYTmfSNQtFHH0asHLa26e6/OhF0J5rLUs2S1sqNxMcHD3B4Eaha4yUldbFUouLsydSOBAEAQBAEBQvmMDRuXtw9QZPsCsHtOUVh5KXGyXjwLqCee6I7VRc4CNiDB3jblmsdSnJxRZFq5y22AA4hhiNeekR8lGNeyyvcOB1Y2HzOIjEZj0Az55KdCOuY5N8C0tJA4qVQ0SToq51YxOqLZnvtheDFNxbxyEjiATKxzrSloWqKRDRtDS6HOEN0DsnTkRLTy3VcJO+q+xJrkX226mf1DutnaxtaxVlZUr120zia4QT5gM8t3ZaRx5LPJ5Zd0mldamjRrNcJBB6LXCqpIqcWjuVZdHLHspdApW28WMyxDEdASBmstXErVRu+diyNN8SSx4YyMk5k8SmHnBq6eommQ2+9G03NbBLnTAaJ01StiHG+Xha7fXYRhfcr074MQ6m9rsobBMzpmBHXgqliZvaz67fR6+HMl2aOnWWtUbDnhoP7AZjk4n3hOznU1t89vkvuM0YmbaLvYKgpMaAS2S4uOkwcQnz+qzVM6felpfay330/4+XkWRatexrWW7WNaAwxG4Pr81qp0FK8r3b3K5TexKKlRsiMXOQMvv6KeecNyNkyZloBbOyuVaNtSLizgW1kEyIG+gz0z3UVXiuB3IyvWvVmjfM7gNZVEsW5d2nFt/QnGi+JHZLGSTUqZuOg2AVmGwih356ye7LJ1LLLE4tl3wfEpHBUG435EbhaHGVN5qfy4M4pKfdn8+JpXReIrM4Pbk9u4OnY7FehTqRqRzRMdSm4Ssy+rCAQBAEAQGXflXAGPPwtdnyyK872nTqTpx7ON2pJ26a/cuoNJu74ETb0a5uJnm4Aa+6xvFPa1mt7lvZlTx5qhxpuiImDA1zWXM3K7sWW0sa1Ou0jIj0XoKrGxQ4sgqWguOGnHM5kDlzKqnUcnaJJRS3DbADm+XH+X20XY4fmw58i2GrQoJKyK7nPhjgodjC97HczHhjgu9jDkMzHhjgnYw5DMyJ1kbMjInWCR3jVVuguBLOUrwIY0lz3EDQA5knIARqZWSrdPLF6lkdSsyy2l4BNQN5BoOuxJ1jlCjGnKeqi2urt8kufW51ySLNjuRjcRf53OMkuAPTbRXxwraWbSyskr/l+pB1OR5VugNE0DgcNAJw9C2Y+q7Uw8r3vf18mFUR1RurzB9Rxc4abAdAo08K+Ol9+b8WddTkaWAcFs7OHIqzM6Uzh8/eFAvtLWl5pgtgEDUkzExlosdCjQrVZxrau6svJlspTjFOJdumzeG57A5zmgwMRJ2E685U+6sVKMEkkltpr/AOWOO/Zps01pauVkDrIwmYH+ceKpdGNyWdkVvpQ0ua0FwGX/ACs2MpxjSbRZSd5WZWuimBTBkEmSTzJkrRg4RjTViys3exfWopCAzrdZHBwrUjhqNB6Ebg8QqXmpPPDzXP8AstTVRZJ+TNW67aK1JrwImQRwcDDh3XpQkpxUlxMUouMnFltSIhAEAQHjmgiCJHNAYNrpVaTz4VLG1xkQQIJ1HdeRX9n1HXlUpSSUrXur67aeRojWjlSktiMV7UNbP2cPsuPAYhbTi/Ff2d7WHJkL/wCoqOhtANMZmpEdBGqjD2dXk32k7Lhl4/Pb6nXWitlcm/ratERUpEnbwxiB5ck90xNGVoWkub0a8f6OZ4SWuhpWK1io2RlxB1HIqVKtmbhJWkt0clG2q2LCvIhAEAQGbf1d7Kc0yAZGZ2E5mN1kxMu8k726bvkuhZTRHY7pEh9Ql7+LtB0boFVQoucbvRPgv5e7JTnZ2RrALelZWRSF0BAEAQHFZ4a0k5ABQnK0TqV2fMNrA1sVSpih002CADsJO0TGax4WtRpKVaUHnW++vhsuF3yLZwlK0U9D6C7rPgZnm45kzMn1VuGhK2aTbb5724EKjV7ItLUQPHOAElclJRV2ErlavbaYyLhmsVXGUHFpu/gWxpTvczLDZxjBpSGCZJmDyAPzVOCp1XVc72jye/56mipJ5bS3NdeuZggOXnIyuS21Orcq/hQyyqRp4zo7Nn3lW4P9FefqQxX6rNtajOEAQBAEAQBAEAhAZN40DTd4zBl+sDh+4c152NwzlatT+JfVcvt/ZdSmvhlsWaVYOAIORVNOvCcM1yUoNOx2HDirFUi9mcszwvHFcdSC3Yszj+pbMSFQ8bQTtmRLs5cjMvKr4j2UmycwXxs0SRJ5kAR1WerU7SV47bLx/palkY5Vqa7BAXoQjlikUt3Z6pHAgCAIAgPHCdVxxTVmEzLvKi0uawCHOIOLk0g99F5tenCM1ZbfyXwk7GowZL0KatFIpe56pnCG2NljhyWbGL/TKxOn8SM66bK3wmy0SRmY1UsNBOmm1vqX1ZvNoaAELUlYpbueoAgKl6kii+NcJVOI/TZbR+NFu4aTW2ekG6YAfUiSe69NWS0MLvfUvrpwIAgCAIAgCAIAgPCEBhWu4XEwyqW0yc2jUCZOE6hYZezsO6vaNa3u1wflt18S1Vp5bHr/AMPkfBXqDrDvmk/ZuGl+y3hdegVea4nn/ThPxV6p45x8l1ezsKnfIvX1HbT5nf8A09Z2NLngk6l7icXdX5KVOnayUUvKxDNJvqV7roeHH8iTnrGxJ46D1Xz9Fx7RzXw/t4aeHD6Gye1jXfUAEkr0ZVYpFCiyD+tbBOm2eR0nIeqq94TWhLIQsqODhidqCSDEDTlzVKm1K7JtKxdp1A7MGei2xmpbFTVjtSOBAEBDXszXEFwnCZHXiqp0lJ3JKViZWoiEBnXzUcGiMgT5jwG5Xn453tGXwvc0YdJvUmszQGgN0hehSUVBKOxGd8zuSqZEIAgK94PApuJ4FVV/02WUfjRN+HWkWWlIjyD3zC9GCtFIxyd5NmipEQgCAIAgCAIAgCAIAgCAIDPvOqHflDNxwk8AA4HPsvM9o1o5Pd95SX0vuy+jF3z8EKtlDgJ23GR9lU6CaSOqdjxtjbwnrn811UUM7JBRbMwJ4rvYxOZmeVKDTEjRJUosKTRWsxio4DTX10I7ALPR0nZFkti8tpUEAQBAEAQHL2AiCoVKcakcsjqbTujIM0HR/wBsn/5J+iwUqksPPs57cH+cTWrVV1L5rN4hem6kVxKckuR2CpET1AZN92lx/JYwue8GAOA1JO2qpnGVV9nHpctg401nkb1ipFlNjTq1rQeoAC9QwE6AIAgCAIAgCAIAgCAIAgCAzKrf/wBJP/jb83LycX/9cNP2v1NEP034lpWkQgCAICo3yPjZ2nXf791kXcmWbotgrWncrCAIAgCAIAgKdveCMEYidAM/8CwYu9VdlTV5dOHVvgW0+73m7Iq0fwvTLfzHPc6P3GGnkBw5r1qOFhCKule2r9bFc8ROT30FyPcaXmMwSAeQMCecLNS0vFbJtGirrZ8WrmgrSoy65i2US4w2HAf+xaY+vso0bKu78v5JVP0dOZ9GvQMYQBAEAQBAEAQBAEAQBAEAQGZUytB/k0HtIj2Xj4pKGMjK/wAUWreD/s0w1pvoy0ryAQBAEBHXpgjNVVYpq7JRZm3feLC5zQ4kDjOoJB16LHGv2LXa6J7dVoWOGZaGmyqDoVsp16dT4XcqcWtztWnAgIKtrY0gOcATpms88VTg7Nk1TkyK03nTYCXOGQlV++03ZQ7zfI72UuJmttlW0Pw0RDBBLnSDroARw+aupYWrXeateKT+Hmrc0/yxyU4w0jr1NmwWE0ySXST1nJbsPhKWHv2a331b9SmdSU9yW8RU8J3hRjjKf81haJXtpuRja+ux8/ZKtWgGsqUS1pIAcHBwk6TnqvM7OrRjeVmuL8Wbs9Oq7Run9jaVxUVrdY21WFru6rqU82vFbE4Ty+B1cFre/wARlQgmmQMWhII35rVhqsqkLy3vYor01CVo7bmstBSEAQBAEAQBAEAQBAEAQBAZl904DaokFhEx+06+mhWD2jRc6OaEbyjqufW3kXUZWlZ7Mms9YPaHNMghU0qinG52UbMkVhwIAgBC41dWBi2u7qeP8xs0zmYmQeOWoO6zUKscNLJV+DdN626dEWSTmrx39SSrdeFodY4E6ySW8j6ZrZiMHHEOM4ytbirar81vqVwqOF01c4fZbbpiYZIzAOQ3kE5qr/GvMv8AZK2t9vKztod7ZW2JDa3AOpvyqAeh5jkvOxtSphYOFR6ftlz6eJdTSm015oiue5adRjatUmqXN/VoJ1he9QoUqavTja+plnKTer2L9G4LO0z4YJ556dVbGKirRViLbe5pNaBoI6KRw6QBAZ1/0GuoPxOw4RiDpiHD4ffJV1YRnBqWxOnJxknEhsLy6m0nUgLDRbcE2a6qSm0iwrCszrjOC01qZ/WA8Hp5SPcd13Bu2aHJ+oxKvlnz/g+gW0yhAEAQBAEAQBAEAQBAEAQHjgIz0QGRd7Ye/AZpz5fXMxxErxE4PEzdJ3T35X6fz1NTvkWbcvrUVhAEAQHjxkoVEnF3Orcpfh6fzZOQqGBwyCt9lpLCxt19Wcrvvs11vKSrb7vZWbDxPsVGUYy3VzqbWxNZ6LWNDWiABkFI4SIAgCAID5++A59pZTLj4ZbiwjLNp/Vx/ssOMzNxjfR7o14ayTlbVbGg0RkiVlY43c9QGXeJwVqNUfvDTza/IjvHZQg8tePXQm1mpPpqfRr0TEEAQBAEAQBAEAQBAEAQBAYt916gcBgJpfqLffF/EcF5vtGniKkLU2svFa5n0X5r630XBPXf6FqyVWuaCwiOSow0oONoq1uHIlNO+pOtBAIAgCAIDPpv8KuB+mqYI/lGR7COypwVR0q7ocGsy6c157/PmSqLNDN5GyvXM4QBAEAQBAEBgWaHWis/WHYR0aACO8rzpvNXfRJG2PdorqaCmQCAyvxCz8sPHxMIc3qOqpqyyOM+T+hbTjmTj0PoaNTE0OGhAPcSvUMB2gCAIAgCAIAgCAIAgCAIDwhAY9pswo1GuYYa8wW7TEgjhovJ9oU403GvFa3SduXX7mii3JOLNBWkQgCAIAgKdtsgc5rphzDIPPpus9TNCXaQkk9teRONmrNFK2Xw6mY8RrnfsgSc9ozVNLHYupVjGKjKN7NpOyXHW5KVKmo3eh9Ax0gHiF75kOkAQBAEAQHzheKVrewwBUh7dszk4DjmJ9V59dZK2bg/4NtLv0rcjUUiAQGP+IHA+GwwQ6owEHhiG26qunWgvzYsSapSZ9MBGQXpmE9QBAEAQBAEAQBAEAQBAEAQFW8qOOm4DUZjq3MKnEUVWpSpviv/AAlCWWSZFZKuJgPJeZhZudJX3Wj8UX1FaRMtBAIAgPHOA1UJ1IwV5Ox1JvYxbf8AnV2Ug8huZdgMGBpmNlRhezxVeTazRila+139Cc7wguDZqWG5qVKS1sk6udme5XswhGCyxVl0MzbbuzQUjgQBAEAQBAY/4mgU2OI+Go0zGgznos2LTdJ26epfhrdor9fQmpvBEgyqISUldFkouLsztSOGVc9mbVtNWo/zGmWhk5hsgkkc1LBpNOXFsYltNR6H0i2GUIAgCAIAgCAIAgCAIAgCAIAgMWhV8KoaTspJLTsQc4HMLw6kXha0nJdyTunyb3T5a7GpWqRVt0aMrVdWuVkfjtmJVPvVLNlzK5LJK17FC8r2FMhrQXPOjWiT/ZRz1asnCik7bt7L86HbRiryKrbvtFoIFYeHT1Ia7M8ieC00cBlqdpVlmfDTRf2QlV0tFWNi77ppUSSxuZ1JzPdb4xUVaKsVNt7l5SOBAEAQBAEAQHNWmHAtcJBEEHcHVAYNe6qlF2KzeZp1pvccjxaT8ljqYXXNT09DTDEaWqa+pTtd9EMe0tLKrQfK755bc1kqSnFqElZtpXW2pohCL78dUtbG5cl3ijSDZlzjic7i4/Tb0XqU4KEVFcDBObnJyZoKZEIAgCAIAgCAIAgCAIAgCAIAgILZZW1G4XDodwdiCozhGcXGSumdTad0Ytax2seRhYW7OMzHMLy/8V+1VJZeX8XL+345dSOtcAp08YDqlbI4iTPOOW0LTiMIpYeVGkkr6eHXxW/iQhU7+aTL1x3T4Y8R7i6o4ZztOcDgr6OHp0Vlpq38+JCU5S1Zrq4iEAQBAEAQBAEAQBAEBTvK7adduGoOhGo6FcaT3OptbFtogQunD1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1790700"/>
            <a:ext cx="4857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786062" y="2595486"/>
            <a:ext cx="7764379" cy="5539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200" dirty="0" smtClean="0">
                <a:solidFill>
                  <a:schemeClr val="accent5">
                    <a:lumMod val="75000"/>
                  </a:schemeClr>
                </a:solidFill>
              </a:rPr>
              <a:t>¿Y las situaciones de mayor injusticia social</a:t>
            </a:r>
            <a:endParaRPr lang="es-VE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5639" y="3186842"/>
            <a:ext cx="83579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s-VE" sz="2400" b="1" dirty="0"/>
              <a:t>Tasas de escolarización 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muy por debajo de los promedios 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nacionales</a:t>
            </a:r>
            <a:r>
              <a:rPr lang="es-VE" sz="2400" b="1" dirty="0" smtClean="0"/>
              <a:t> </a:t>
            </a:r>
            <a:endParaRPr lang="es-VE" sz="2400" b="1" dirty="0"/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300" b="1" dirty="0" smtClean="0"/>
              <a:t>Educación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inicial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:  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</a:rPr>
              <a:t>Apure</a:t>
            </a:r>
            <a:r>
              <a:rPr lang="es-VE" sz="23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s-VE" sz="2300" b="1" dirty="0"/>
              <a:t>Barinas, </a:t>
            </a:r>
            <a:r>
              <a:rPr lang="es-VE" sz="2300" b="1" dirty="0">
                <a:solidFill>
                  <a:schemeClr val="accent5">
                    <a:lumMod val="50000"/>
                  </a:schemeClr>
                </a:solidFill>
              </a:rPr>
              <a:t>Guárico, </a:t>
            </a:r>
            <a:r>
              <a:rPr lang="es-VE" sz="2300" b="1" dirty="0" smtClean="0"/>
              <a:t>Mérida</a:t>
            </a:r>
            <a:r>
              <a:rPr lang="es-VE" sz="2300" b="1" dirty="0"/>
              <a:t>,</a:t>
            </a:r>
            <a:r>
              <a:rPr lang="es-VE" sz="2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</a:rPr>
              <a:t>Portuguesa</a:t>
            </a:r>
            <a:r>
              <a:rPr lang="es-VE" sz="2300" b="1" dirty="0" smtClean="0"/>
              <a:t>, Sucre</a:t>
            </a:r>
            <a:r>
              <a:rPr lang="es-VE" sz="2300" b="1" dirty="0"/>
              <a:t>, </a:t>
            </a:r>
            <a:r>
              <a:rPr lang="es-VE" sz="2300" b="1" dirty="0" smtClean="0"/>
              <a:t>Táchira y Trujillo.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300" b="1" dirty="0" smtClean="0"/>
              <a:t>Educación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primaria</a:t>
            </a:r>
            <a:r>
              <a:rPr lang="es-VE" sz="2300" b="1" dirty="0" smtClean="0"/>
              <a:t>: </a:t>
            </a:r>
            <a:r>
              <a:rPr lang="es-VE" sz="2300" b="1" dirty="0">
                <a:solidFill>
                  <a:schemeClr val="accent5">
                    <a:lumMod val="50000"/>
                  </a:schemeClr>
                </a:solidFill>
              </a:rPr>
              <a:t>Apure, </a:t>
            </a:r>
            <a:r>
              <a:rPr lang="es-VE" sz="2300" b="1" dirty="0" smtClean="0"/>
              <a:t>Cojedes, Falcón, 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</a:rPr>
              <a:t>Guárico</a:t>
            </a:r>
            <a:r>
              <a:rPr lang="es-VE" sz="23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s-VE" sz="2300" b="1" dirty="0" smtClean="0"/>
              <a:t>Mérida</a:t>
            </a:r>
            <a:r>
              <a:rPr lang="es-VE" sz="2300" b="1" dirty="0"/>
              <a:t>, </a:t>
            </a:r>
            <a:r>
              <a:rPr lang="es-VE" sz="2300" b="1" dirty="0">
                <a:solidFill>
                  <a:schemeClr val="accent5">
                    <a:lumMod val="50000"/>
                  </a:schemeClr>
                </a:solidFill>
              </a:rPr>
              <a:t>Portuguesa, </a:t>
            </a:r>
            <a:r>
              <a:rPr lang="es-VE" sz="2300" b="1" dirty="0" smtClean="0"/>
              <a:t>Sucre y Yaracuy.</a:t>
            </a: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es-VE" sz="2300" b="1" dirty="0" smtClean="0"/>
              <a:t>Educación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media: </a:t>
            </a:r>
            <a:r>
              <a:rPr lang="es-VE" sz="2300" b="1" dirty="0"/>
              <a:t>Amazonas, 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</a:rPr>
              <a:t>Apure</a:t>
            </a:r>
            <a:r>
              <a:rPr lang="es-VE" sz="2300" b="1" dirty="0"/>
              <a:t>, </a:t>
            </a:r>
            <a:r>
              <a:rPr lang="es-VE" sz="2300" b="1" dirty="0" smtClean="0"/>
              <a:t>Delta </a:t>
            </a:r>
            <a:r>
              <a:rPr lang="es-VE" sz="2300" b="1" dirty="0"/>
              <a:t>Amacuro, 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</a:rPr>
              <a:t>Guárico, </a:t>
            </a:r>
            <a:r>
              <a:rPr lang="es-VE" sz="2300" b="1" dirty="0" smtClean="0"/>
              <a:t>Miranda, </a:t>
            </a:r>
            <a:r>
              <a:rPr lang="es-VE" sz="2300" b="1" dirty="0" smtClean="0">
                <a:solidFill>
                  <a:schemeClr val="accent5">
                    <a:lumMod val="50000"/>
                  </a:schemeClr>
                </a:solidFill>
              </a:rPr>
              <a:t>Portuguesa </a:t>
            </a:r>
            <a:r>
              <a:rPr lang="es-VE" sz="2300" b="1" dirty="0" smtClean="0"/>
              <a:t>y Yaracuy.</a:t>
            </a:r>
          </a:p>
        </p:txBody>
      </p:sp>
    </p:spTree>
    <p:extLst>
      <p:ext uri="{BB962C8B-B14F-4D97-AF65-F5344CB8AC3E}">
        <p14:creationId xmlns:p14="http://schemas.microsoft.com/office/powerpoint/2010/main" val="2557434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421539" y="307051"/>
            <a:ext cx="6576494" cy="10081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3400" dirty="0" smtClean="0">
                <a:solidFill>
                  <a:schemeClr val="accent5">
                    <a:lumMod val="75000"/>
                  </a:schemeClr>
                </a:solidFill>
              </a:rPr>
              <a:t>¿Cuáles son las causas principales?</a:t>
            </a:r>
            <a:endParaRPr lang="es-VE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AutoShape 2" descr="Resultado de imagen para mapa venezuela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155031" y="2354618"/>
            <a:ext cx="7026442" cy="15820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>
              <a:spcBef>
                <a:spcPct val="0"/>
              </a:spcBef>
              <a:buNone/>
              <a:defRPr sz="44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VE" sz="2300" dirty="0" smtClean="0">
                <a:solidFill>
                  <a:schemeClr val="tx1"/>
                </a:solidFill>
              </a:rPr>
              <a:t>Cerca del 50% de las familias venezolanas son pobres y más de un millón subsisten en extrema pobreza.</a:t>
            </a:r>
          </a:p>
          <a:p>
            <a:pPr algn="ctr"/>
            <a:r>
              <a:rPr lang="es-VE" sz="2300" b="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La mitad de los adolescentes del quintil más pobre está   fuera del sistema educativo.</a:t>
            </a:r>
            <a:endParaRPr lang="es-VE" sz="2300" b="0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3334" y="3936638"/>
            <a:ext cx="8659562" cy="575066"/>
          </a:xfrm>
          <a:prstGeom prst="rect">
            <a:avLst/>
          </a:prstGeom>
          <a:solidFill>
            <a:srgbClr val="276B7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Falta de planteles en las zonas donde viven</a:t>
            </a:r>
            <a:endParaRPr lang="es-ES" sz="27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3" name="Imagen 12" descr="foto 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4" y="237025"/>
            <a:ext cx="214820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273334" y="1798754"/>
            <a:ext cx="8659562" cy="570378"/>
          </a:xfrm>
          <a:prstGeom prst="rect">
            <a:avLst/>
          </a:prstGeom>
          <a:solidFill>
            <a:srgbClr val="276B7D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Socioeconómicas, en particular la pobreza</a:t>
            </a:r>
            <a:endParaRPr lang="es-ES" sz="2700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79621" y="4566095"/>
            <a:ext cx="6801852" cy="2171589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2300" b="1" dirty="0">
                <a:latin typeface="+mj-lt"/>
                <a:ea typeface="+mj-ea"/>
                <a:cs typeface="+mj-cs"/>
              </a:rPr>
              <a:t>La creación de planteles </a:t>
            </a:r>
            <a:r>
              <a:rPr lang="es-ES" sz="2300" dirty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no ha </a:t>
            </a:r>
            <a:r>
              <a:rPr lang="es-ES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seguido el crecimiento de la población </a:t>
            </a:r>
            <a:r>
              <a:rPr lang="es-ES" sz="2300" b="1" dirty="0" smtClean="0">
                <a:latin typeface="+mj-lt"/>
                <a:ea typeface="+mj-ea"/>
                <a:cs typeface="+mj-cs"/>
              </a:rPr>
              <a:t>en las comunidades que los precisan.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300" b="1" dirty="0" smtClean="0">
                <a:latin typeface="+mj-lt"/>
                <a:ea typeface="+mj-ea"/>
                <a:cs typeface="+mj-cs"/>
              </a:rPr>
              <a:t>En la última década se ha creado solo un promedio de 217 planteles cada año (</a:t>
            </a:r>
            <a:r>
              <a:rPr lang="es-ES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167 oficiales y 50 privados</a:t>
            </a:r>
            <a:r>
              <a:rPr lang="es-ES" sz="2300" b="1" dirty="0" smtClean="0">
                <a:latin typeface="+mj-lt"/>
                <a:ea typeface="+mj-ea"/>
                <a:cs typeface="+mj-cs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s-ES" sz="2300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Se necesitarían unos 4.600 nuevos planteles para atender a todos los nos escolarizados.</a:t>
            </a:r>
          </a:p>
        </p:txBody>
      </p:sp>
    </p:spTree>
    <p:extLst>
      <p:ext uri="{BB962C8B-B14F-4D97-AF65-F5344CB8AC3E}">
        <p14:creationId xmlns:p14="http://schemas.microsoft.com/office/powerpoint/2010/main" val="3713302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5113</TotalTime>
  <Words>1833</Words>
  <Application>Microsoft Office PowerPoint</Application>
  <PresentationFormat>Presentación en pantalla (4:3)</PresentationFormat>
  <Paragraphs>122</Paragraphs>
  <Slides>17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Franklin Gothic Demi Cond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 to Quality Education for all</dc:title>
  <dc:creator>Programa Accion Publica</dc:creator>
  <cp:lastModifiedBy>Maritza Barrios</cp:lastModifiedBy>
  <cp:revision>285</cp:revision>
  <cp:lastPrinted>2015-01-26T15:26:04Z</cp:lastPrinted>
  <dcterms:created xsi:type="dcterms:W3CDTF">2014-10-20T14:53:46Z</dcterms:created>
  <dcterms:modified xsi:type="dcterms:W3CDTF">2015-03-14T16:37:09Z</dcterms:modified>
</cp:coreProperties>
</file>